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sldIdLst>
    <p:sldId id="257" r:id="rId2"/>
    <p:sldId id="515" r:id="rId3"/>
    <p:sldId id="491" r:id="rId4"/>
    <p:sldId id="297" r:id="rId5"/>
    <p:sldId id="490" r:id="rId6"/>
    <p:sldId id="258" r:id="rId7"/>
    <p:sldId id="493" r:id="rId8"/>
    <p:sldId id="516" r:id="rId9"/>
    <p:sldId id="517" r:id="rId10"/>
    <p:sldId id="518" r:id="rId11"/>
    <p:sldId id="519" r:id="rId12"/>
    <p:sldId id="504" r:id="rId13"/>
    <p:sldId id="511" r:id="rId14"/>
    <p:sldId id="496" r:id="rId15"/>
    <p:sldId id="497" r:id="rId16"/>
    <p:sldId id="498" r:id="rId17"/>
    <p:sldId id="507" r:id="rId18"/>
    <p:sldId id="501" r:id="rId19"/>
    <p:sldId id="530" r:id="rId20"/>
    <p:sldId id="512" r:id="rId21"/>
    <p:sldId id="513" r:id="rId22"/>
    <p:sldId id="506" r:id="rId23"/>
    <p:sldId id="508" r:id="rId24"/>
    <p:sldId id="514" r:id="rId25"/>
    <p:sldId id="520" r:id="rId26"/>
    <p:sldId id="522" r:id="rId27"/>
    <p:sldId id="521" r:id="rId28"/>
    <p:sldId id="523" r:id="rId29"/>
    <p:sldId id="524" r:id="rId30"/>
    <p:sldId id="525" r:id="rId31"/>
    <p:sldId id="526" r:id="rId32"/>
    <p:sldId id="527" r:id="rId33"/>
    <p:sldId id="528" r:id="rId34"/>
    <p:sldId id="529" r:id="rId35"/>
    <p:sldId id="45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552">
          <p15:clr>
            <a:srgbClr val="A4A3A4"/>
          </p15:clr>
        </p15:guide>
        <p15:guide id="4" pos="389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d Carson" initials="C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1D24"/>
    <a:srgbClr val="BFBFBF"/>
    <a:srgbClr val="F2F2F2"/>
    <a:srgbClr val="44536A"/>
    <a:srgbClr val="00B25C"/>
    <a:srgbClr val="77777B"/>
    <a:srgbClr val="DC4346"/>
    <a:srgbClr val="D11D25"/>
    <a:srgbClr val="C41A20"/>
    <a:srgbClr val="C42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85" autoAdjust="0"/>
    <p:restoredTop sz="96911" autoAdjust="0"/>
  </p:normalViewPr>
  <p:slideViewPr>
    <p:cSldViewPr snapToGrid="0" snapToObjects="1">
      <p:cViewPr varScale="1">
        <p:scale>
          <a:sx n="83" d="100"/>
          <a:sy n="83" d="100"/>
        </p:scale>
        <p:origin x="-800" y="-112"/>
      </p:cViewPr>
      <p:guideLst>
        <p:guide orient="horz" pos="2160"/>
        <p:guide orient="horz" pos="552"/>
        <p:guide pos="3840"/>
        <p:guide pos="38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commentAuthors" Target="commentAuthors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munshi:Downloads:MLConf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munshi:Downloads:MLConf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munshi:Downloads:results%20(2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munshi:Downloads:MLConf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'mts 5fold'!$B$1</c:f>
              <c:strCache>
                <c:ptCount val="1"/>
                <c:pt idx="0">
                  <c:v>MDDTW Best</c:v>
                </c:pt>
              </c:strCache>
            </c:strRef>
          </c:tx>
          <c:invertIfNegative val="0"/>
          <c:cat>
            <c:strRef>
              <c:f>'mts 5fold'!$A$2:$A$6</c:f>
              <c:strCache>
                <c:ptCount val="5"/>
                <c:pt idx="0">
                  <c:v>Robot failure LP1</c:v>
                </c:pt>
                <c:pt idx="1">
                  <c:v>Robot failure LP2</c:v>
                </c:pt>
                <c:pt idx="2">
                  <c:v>Robot failure LP3</c:v>
                </c:pt>
                <c:pt idx="3">
                  <c:v>Robot failure LP4</c:v>
                </c:pt>
                <c:pt idx="4">
                  <c:v>Robot failure LP5</c:v>
                </c:pt>
              </c:strCache>
            </c:strRef>
          </c:cat>
          <c:val>
            <c:numRef>
              <c:f>'mts 5fold'!$B$2:$B$6</c:f>
              <c:numCache>
                <c:formatCode>General</c:formatCode>
                <c:ptCount val="5"/>
                <c:pt idx="0">
                  <c:v>7.9</c:v>
                </c:pt>
                <c:pt idx="1">
                  <c:v>27.7</c:v>
                </c:pt>
                <c:pt idx="2">
                  <c:v>25.5</c:v>
                </c:pt>
                <c:pt idx="3">
                  <c:v>3.4</c:v>
                </c:pt>
                <c:pt idx="4">
                  <c:v>27.5</c:v>
                </c:pt>
              </c:numCache>
            </c:numRef>
          </c:val>
        </c:ser>
        <c:ser>
          <c:idx val="1"/>
          <c:order val="1"/>
          <c:tx>
            <c:strRef>
              <c:f>'mts 5fold'!$C$1</c:f>
              <c:strCache>
                <c:ptCount val="1"/>
                <c:pt idx="0">
                  <c:v>PD 5-fold</c:v>
                </c:pt>
              </c:strCache>
            </c:strRef>
          </c:tx>
          <c:invertIfNegative val="0"/>
          <c:cat>
            <c:strRef>
              <c:f>'mts 5fold'!$A$2:$A$6</c:f>
              <c:strCache>
                <c:ptCount val="5"/>
                <c:pt idx="0">
                  <c:v>Robot failure LP1</c:v>
                </c:pt>
                <c:pt idx="1">
                  <c:v>Robot failure LP2</c:v>
                </c:pt>
                <c:pt idx="2">
                  <c:v>Robot failure LP3</c:v>
                </c:pt>
                <c:pt idx="3">
                  <c:v>Robot failure LP4</c:v>
                </c:pt>
                <c:pt idx="4">
                  <c:v>Robot failure LP5</c:v>
                </c:pt>
              </c:strCache>
            </c:strRef>
          </c:cat>
          <c:val>
            <c:numRef>
              <c:f>'mts 5fold'!$C$2:$C$6</c:f>
              <c:numCache>
                <c:formatCode>General</c:formatCode>
                <c:ptCount val="5"/>
                <c:pt idx="0">
                  <c:v>5.879999999999995</c:v>
                </c:pt>
                <c:pt idx="1">
                  <c:v>27.11</c:v>
                </c:pt>
                <c:pt idx="2">
                  <c:v>20.0</c:v>
                </c:pt>
                <c:pt idx="3">
                  <c:v>5.299999999999997</c:v>
                </c:pt>
                <c:pt idx="4">
                  <c:v>24.12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7657224"/>
        <c:axId val="-2087654248"/>
      </c:barChart>
      <c:catAx>
        <c:axId val="-2087657224"/>
        <c:scaling>
          <c:orientation val="minMax"/>
        </c:scaling>
        <c:delete val="0"/>
        <c:axPos val="b"/>
        <c:majorTickMark val="out"/>
        <c:minorTickMark val="none"/>
        <c:tickLblPos val="nextTo"/>
        <c:crossAx val="-2087654248"/>
        <c:crosses val="autoZero"/>
        <c:auto val="1"/>
        <c:lblAlgn val="ctr"/>
        <c:lblOffset val="100"/>
        <c:noMultiLvlLbl val="0"/>
      </c:catAx>
      <c:valAx>
        <c:axId val="-2087654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876572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'mts 10fold'!$B$1</c:f>
              <c:strCache>
                <c:ptCount val="1"/>
                <c:pt idx="0">
                  <c:v>Echo Network Best</c:v>
                </c:pt>
              </c:strCache>
            </c:strRef>
          </c:tx>
          <c:invertIfNegative val="0"/>
          <c:cat>
            <c:strRef>
              <c:f>'mts 10fold'!$A$2:$A$6</c:f>
              <c:strCache>
                <c:ptCount val="5"/>
                <c:pt idx="0">
                  <c:v>Robot failure LP1</c:v>
                </c:pt>
                <c:pt idx="1">
                  <c:v>Robot failure LP2</c:v>
                </c:pt>
                <c:pt idx="2">
                  <c:v>Robot failure LP3</c:v>
                </c:pt>
                <c:pt idx="3">
                  <c:v>Robot failure LP4</c:v>
                </c:pt>
                <c:pt idx="4">
                  <c:v>Robot failure LP5</c:v>
                </c:pt>
              </c:strCache>
            </c:strRef>
          </c:cat>
          <c:val>
            <c:numRef>
              <c:f>'mts 10fold'!$B$2:$B$6</c:f>
              <c:numCache>
                <c:formatCode>General</c:formatCode>
                <c:ptCount val="5"/>
                <c:pt idx="0">
                  <c:v>0.75</c:v>
                </c:pt>
                <c:pt idx="1">
                  <c:v>23.0</c:v>
                </c:pt>
                <c:pt idx="2">
                  <c:v>22.86</c:v>
                </c:pt>
                <c:pt idx="3">
                  <c:v>2.85</c:v>
                </c:pt>
                <c:pt idx="4">
                  <c:v>27.35</c:v>
                </c:pt>
              </c:numCache>
            </c:numRef>
          </c:val>
        </c:ser>
        <c:ser>
          <c:idx val="1"/>
          <c:order val="1"/>
          <c:tx>
            <c:strRef>
              <c:f>'mts 10fold'!$C$1</c:f>
              <c:strCache>
                <c:ptCount val="1"/>
                <c:pt idx="0">
                  <c:v>PD 10-fold</c:v>
                </c:pt>
              </c:strCache>
            </c:strRef>
          </c:tx>
          <c:invertIfNegative val="0"/>
          <c:cat>
            <c:strRef>
              <c:f>'mts 10fold'!$A$2:$A$6</c:f>
              <c:strCache>
                <c:ptCount val="5"/>
                <c:pt idx="0">
                  <c:v>Robot failure LP1</c:v>
                </c:pt>
                <c:pt idx="1">
                  <c:v>Robot failure LP2</c:v>
                </c:pt>
                <c:pt idx="2">
                  <c:v>Robot failure LP3</c:v>
                </c:pt>
                <c:pt idx="3">
                  <c:v>Robot failure LP4</c:v>
                </c:pt>
                <c:pt idx="4">
                  <c:v>Robot failure LP5</c:v>
                </c:pt>
              </c:strCache>
            </c:strRef>
          </c:cat>
          <c:val>
            <c:numRef>
              <c:f>'mts 10fold'!$C$2:$C$6</c:f>
              <c:numCache>
                <c:formatCode>General</c:formatCode>
                <c:ptCount val="5"/>
                <c:pt idx="0">
                  <c:v>5.25</c:v>
                </c:pt>
                <c:pt idx="1">
                  <c:v>21.0</c:v>
                </c:pt>
                <c:pt idx="2">
                  <c:v>15.5</c:v>
                </c:pt>
                <c:pt idx="3">
                  <c:v>4.64</c:v>
                </c:pt>
                <c:pt idx="4">
                  <c:v>19.90000000000001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7582696"/>
        <c:axId val="-2087579720"/>
      </c:barChart>
      <c:catAx>
        <c:axId val="-2087582696"/>
        <c:scaling>
          <c:orientation val="minMax"/>
        </c:scaling>
        <c:delete val="0"/>
        <c:axPos val="b"/>
        <c:majorTickMark val="out"/>
        <c:minorTickMark val="none"/>
        <c:tickLblPos val="nextTo"/>
        <c:crossAx val="-2087579720"/>
        <c:crosses val="autoZero"/>
        <c:auto val="1"/>
        <c:lblAlgn val="ctr"/>
        <c:lblOffset val="100"/>
        <c:noMultiLvlLbl val="0"/>
      </c:catAx>
      <c:valAx>
        <c:axId val="-2087579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875826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Accuracy</c:v>
          </c:tx>
          <c:invertIfNegative val="0"/>
          <c:val>
            <c:numRef>
              <c:f>'gamut accuracy'!$B$2:$B$18</c:f>
              <c:numCache>
                <c:formatCode>General</c:formatCode>
                <c:ptCount val="17"/>
                <c:pt idx="0">
                  <c:v>98.74</c:v>
                </c:pt>
                <c:pt idx="1">
                  <c:v>92.42</c:v>
                </c:pt>
                <c:pt idx="2">
                  <c:v>88.44</c:v>
                </c:pt>
                <c:pt idx="3">
                  <c:v>55.0</c:v>
                </c:pt>
                <c:pt idx="4">
                  <c:v>99.29</c:v>
                </c:pt>
                <c:pt idx="5">
                  <c:v>72.77</c:v>
                </c:pt>
                <c:pt idx="6">
                  <c:v>93.93</c:v>
                </c:pt>
                <c:pt idx="7">
                  <c:v>0.0</c:v>
                </c:pt>
                <c:pt idx="8">
                  <c:v>96.96</c:v>
                </c:pt>
                <c:pt idx="9">
                  <c:v>88.7</c:v>
                </c:pt>
                <c:pt idx="10">
                  <c:v>38.89</c:v>
                </c:pt>
                <c:pt idx="11">
                  <c:v>40.3</c:v>
                </c:pt>
                <c:pt idx="12">
                  <c:v>96.3</c:v>
                </c:pt>
                <c:pt idx="13">
                  <c:v>78.79</c:v>
                </c:pt>
                <c:pt idx="14">
                  <c:v>100.0</c:v>
                </c:pt>
                <c:pt idx="15">
                  <c:v>93.94</c:v>
                </c:pt>
                <c:pt idx="16">
                  <c:v>93.94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7532200"/>
        <c:axId val="-2087529224"/>
      </c:barChart>
      <c:catAx>
        <c:axId val="-2087532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-2087529224"/>
        <c:crosses val="autoZero"/>
        <c:auto val="1"/>
        <c:lblAlgn val="ctr"/>
        <c:lblOffset val="100"/>
        <c:noMultiLvlLbl val="0"/>
      </c:catAx>
      <c:valAx>
        <c:axId val="-2087529224"/>
        <c:scaling>
          <c:orientation val="minMax"/>
          <c:max val="1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-2087532200"/>
        <c:crosses val="autoZero"/>
        <c:crossBetween val="between"/>
        <c:majorUnit val="20.0"/>
      </c:valAx>
    </c:plotArea>
    <c:plotVisOnly val="1"/>
    <c:dispBlanksAs val="gap"/>
    <c:showDLblsOverMax val="0"/>
  </c:chart>
  <c:txPr>
    <a:bodyPr/>
    <a:lstStyle/>
    <a:p>
      <a:pPr>
        <a:defRPr>
          <a:latin typeface="Gotham Medium"/>
          <a:cs typeface="Gotham Medium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'Rubicon accuracy'!$B$2:$B$49</c:f>
              <c:numCache>
                <c:formatCode>General</c:formatCode>
                <c:ptCount val="48"/>
                <c:pt idx="0">
                  <c:v>9.045</c:v>
                </c:pt>
                <c:pt idx="1">
                  <c:v>48.49</c:v>
                </c:pt>
                <c:pt idx="2">
                  <c:v>27.27</c:v>
                </c:pt>
                <c:pt idx="3">
                  <c:v>57.58</c:v>
                </c:pt>
                <c:pt idx="4">
                  <c:v>98.04</c:v>
                </c:pt>
                <c:pt idx="5">
                  <c:v>100.0</c:v>
                </c:pt>
                <c:pt idx="6">
                  <c:v>96.97</c:v>
                </c:pt>
                <c:pt idx="7">
                  <c:v>100.0</c:v>
                </c:pt>
                <c:pt idx="8">
                  <c:v>64.29</c:v>
                </c:pt>
                <c:pt idx="9">
                  <c:v>100.0</c:v>
                </c:pt>
                <c:pt idx="10">
                  <c:v>60.61</c:v>
                </c:pt>
                <c:pt idx="11">
                  <c:v>100.0</c:v>
                </c:pt>
                <c:pt idx="12">
                  <c:v>96.97</c:v>
                </c:pt>
                <c:pt idx="13">
                  <c:v>78.79</c:v>
                </c:pt>
                <c:pt idx="14">
                  <c:v>33.33</c:v>
                </c:pt>
                <c:pt idx="15">
                  <c:v>81.82</c:v>
                </c:pt>
                <c:pt idx="16">
                  <c:v>100.0</c:v>
                </c:pt>
                <c:pt idx="17">
                  <c:v>28.57</c:v>
                </c:pt>
                <c:pt idx="18">
                  <c:v>54.55</c:v>
                </c:pt>
                <c:pt idx="19">
                  <c:v>90.91</c:v>
                </c:pt>
                <c:pt idx="20">
                  <c:v>7.14</c:v>
                </c:pt>
                <c:pt idx="21">
                  <c:v>66.66999999999998</c:v>
                </c:pt>
                <c:pt idx="22">
                  <c:v>6.06</c:v>
                </c:pt>
                <c:pt idx="23">
                  <c:v>100.0</c:v>
                </c:pt>
                <c:pt idx="24">
                  <c:v>64.29</c:v>
                </c:pt>
                <c:pt idx="25">
                  <c:v>51.52</c:v>
                </c:pt>
                <c:pt idx="26">
                  <c:v>96.97</c:v>
                </c:pt>
                <c:pt idx="27">
                  <c:v>87.5</c:v>
                </c:pt>
                <c:pt idx="28">
                  <c:v>96.97</c:v>
                </c:pt>
                <c:pt idx="29">
                  <c:v>100.0</c:v>
                </c:pt>
                <c:pt idx="30">
                  <c:v>78.79</c:v>
                </c:pt>
                <c:pt idx="31">
                  <c:v>42.86</c:v>
                </c:pt>
                <c:pt idx="32">
                  <c:v>24.24</c:v>
                </c:pt>
                <c:pt idx="33">
                  <c:v>64.29</c:v>
                </c:pt>
                <c:pt idx="34">
                  <c:v>81.25</c:v>
                </c:pt>
                <c:pt idx="35">
                  <c:v>70.0</c:v>
                </c:pt>
                <c:pt idx="36">
                  <c:v>60.0</c:v>
                </c:pt>
                <c:pt idx="37">
                  <c:v>100.0</c:v>
                </c:pt>
                <c:pt idx="38">
                  <c:v>54.55</c:v>
                </c:pt>
                <c:pt idx="39">
                  <c:v>0.0</c:v>
                </c:pt>
                <c:pt idx="40">
                  <c:v>88.89</c:v>
                </c:pt>
                <c:pt idx="41">
                  <c:v>0.0</c:v>
                </c:pt>
                <c:pt idx="42">
                  <c:v>64.29</c:v>
                </c:pt>
                <c:pt idx="43">
                  <c:v>100.0</c:v>
                </c:pt>
                <c:pt idx="44">
                  <c:v>100.0</c:v>
                </c:pt>
                <c:pt idx="45">
                  <c:v>80.0</c:v>
                </c:pt>
                <c:pt idx="46">
                  <c:v>76.19</c:v>
                </c:pt>
                <c:pt idx="47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7488264"/>
        <c:axId val="-2087485320"/>
      </c:barChart>
      <c:catAx>
        <c:axId val="-2087488264"/>
        <c:scaling>
          <c:orientation val="minMax"/>
        </c:scaling>
        <c:delete val="0"/>
        <c:axPos val="b"/>
        <c:majorTickMark val="out"/>
        <c:minorTickMark val="none"/>
        <c:tickLblPos val="nextTo"/>
        <c:crossAx val="-2087485320"/>
        <c:crosses val="autoZero"/>
        <c:auto val="1"/>
        <c:lblAlgn val="ctr"/>
        <c:lblOffset val="100"/>
        <c:noMultiLvlLbl val="0"/>
      </c:catAx>
      <c:valAx>
        <c:axId val="-2087485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874882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D622A-DC52-2147-8927-89E2C582CDE7}" type="datetimeFigureOut">
              <a:rPr lang="en-US" smtClean="0"/>
              <a:t>3/12/18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817E9-012A-754A-864A-6C01AA4D3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9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817E9-012A-754A-864A-6C01AA4D3E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8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Expedia cluster,</a:t>
            </a:r>
            <a:r>
              <a:rPr lang="en-US" baseline="0" dirty="0" smtClean="0"/>
              <a:t> 3/21-3/24. https://beta-</a:t>
            </a:r>
            <a:r>
              <a:rPr lang="en-US" baseline="0" dirty="0" err="1" smtClean="0"/>
              <a:t>dashboard.pepperdata.com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expedia</a:t>
            </a:r>
            <a:r>
              <a:rPr lang="en-US" baseline="0" dirty="0" smtClean="0"/>
              <a:t>-chandler-prod/</a:t>
            </a:r>
            <a:r>
              <a:rPr lang="en-US" baseline="0" dirty="0" err="1" smtClean="0"/>
              <a:t>charts#s</a:t>
            </a:r>
            <a:r>
              <a:rPr lang="en-US" baseline="0" dirty="0" smtClean="0"/>
              <a:t>=2017/03/21-13:07&amp;e=2017/03/24-13:07&amp;tzo=-7&amp;m=basic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817E9-012A-754A-864A-6C01AA4D3E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3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817E9-012A-754A-864A-6C01AA4D3E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04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4" descr="42093853_xl with front hallway blurred.jpg"/>
          <p:cNvPicPr preferRelativeResize="0"/>
          <p:nvPr userDrawn="1"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10000"/>
                    </a14:imgEffect>
                  </a14:imgLayer>
                </a14:imgProps>
              </a:ext>
            </a:extLst>
          </a:blip>
          <a:srcRect t="17572" b="17571"/>
          <a:stretch/>
        </p:blipFill>
        <p:spPr>
          <a:xfrm>
            <a:off x="0" y="0"/>
            <a:ext cx="1223467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 userDrawn="1"/>
        </p:nvSpPr>
        <p:spPr>
          <a:xfrm>
            <a:off x="-1" y="5289826"/>
            <a:ext cx="12234671" cy="15681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8401" y="249382"/>
            <a:ext cx="7315200" cy="2647178"/>
          </a:xfrm>
          <a:prstGeom prst="rect">
            <a:avLst/>
          </a:prstGeom>
        </p:spPr>
        <p:txBody>
          <a:bodyPr anchor="b" anchorCtr="0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the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8400" y="2963620"/>
            <a:ext cx="7315201" cy="113897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4000" baseline="0">
                <a:solidFill>
                  <a:srgbClr val="FFFFFF"/>
                </a:solidFill>
                <a:latin typeface="Gotham" charset="0"/>
                <a:ea typeface="Gotham" charset="0"/>
                <a:cs typeface="Gotham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09" y="5297576"/>
            <a:ext cx="2853183" cy="156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53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100" y="6727600"/>
            <a:ext cx="12192000" cy="1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885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4" descr="42093853_xl with front hallway blurred.jpg"/>
          <p:cNvPicPr preferRelativeResize="0"/>
          <p:nvPr userDrawn="1"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10000"/>
                    </a14:imgEffect>
                  </a14:imgLayer>
                </a14:imgProps>
              </a:ext>
            </a:extLst>
          </a:blip>
          <a:srcRect t="17572" b="17571"/>
          <a:stretch/>
        </p:blipFill>
        <p:spPr>
          <a:xfrm>
            <a:off x="0" y="0"/>
            <a:ext cx="1223467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8401" y="2789236"/>
            <a:ext cx="7315200" cy="1279526"/>
          </a:xfrm>
          <a:prstGeom prst="rect">
            <a:avLst/>
          </a:prstGeom>
        </p:spPr>
        <p:txBody>
          <a:bodyPr anchor="t" anchorCtr="0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the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23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632460" y="1270660"/>
            <a:ext cx="10927080" cy="4821381"/>
          </a:xfrm>
          <a:prstGeom prst="rect">
            <a:avLst/>
          </a:prstGeom>
        </p:spPr>
        <p:txBody>
          <a:bodyPr/>
          <a:lstStyle>
            <a:lvl1pPr marL="346075" indent="-346075">
              <a:buSzPct val="120000"/>
              <a:buFont typeface="Arial" charset="0"/>
              <a:buChar char="•"/>
              <a:tabLst/>
              <a:defRPr sz="4400"/>
            </a:lvl1pPr>
            <a:lvl2pPr marL="687388" indent="-344488">
              <a:buSzPct val="120000"/>
              <a:buFont typeface="Arial" charset="0"/>
              <a:buChar char="•"/>
              <a:tabLst/>
              <a:defRPr sz="4000"/>
            </a:lvl2pPr>
            <a:lvl3pPr marL="914400" indent="-227013">
              <a:buSzPct val="120000"/>
              <a:buFont typeface="Arial" charset="0"/>
              <a:buChar char="•"/>
              <a:tabLst/>
              <a:defRPr sz="3600" baseline="0"/>
            </a:lvl3pPr>
            <a:lvl4pPr marL="1609725" indent="-238125">
              <a:buSzPct val="120000"/>
              <a:buFont typeface="Arial" charset="0"/>
              <a:buChar char="•"/>
              <a:tabLst/>
              <a:defRPr sz="24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2460" y="153826"/>
            <a:ext cx="10927080" cy="103803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Pepperdata, Inc.—Confidential, do not distribute.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36D5F5-399E-DA4B-B2F8-5BD5CF6BC5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Shape 2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397207" y="6158835"/>
            <a:ext cx="1055451" cy="524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5456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632460" y="1270658"/>
            <a:ext cx="5147271" cy="4821381"/>
          </a:xfrm>
          <a:prstGeom prst="rect">
            <a:avLst/>
          </a:prstGeom>
        </p:spPr>
        <p:txBody>
          <a:bodyPr/>
          <a:lstStyle>
            <a:lvl1pPr marL="346075" indent="-346075">
              <a:buSzPct val="120000"/>
              <a:buFont typeface="Arial" charset="0"/>
              <a:buChar char="•"/>
              <a:tabLst/>
              <a:defRPr sz="4000"/>
            </a:lvl1pPr>
            <a:lvl2pPr marL="687388" indent="-339725">
              <a:buSzPct val="120000"/>
              <a:buFont typeface="Arial" charset="0"/>
              <a:buChar char="•"/>
              <a:tabLst/>
              <a:defRPr sz="3600"/>
            </a:lvl2pPr>
            <a:lvl3pPr marL="917575" indent="-227013">
              <a:buSzPct val="120000"/>
              <a:buFont typeface="Arial" charset="0"/>
              <a:buChar char="•"/>
              <a:tabLst/>
              <a:defRPr sz="3200" baseline="0"/>
            </a:lvl3pPr>
            <a:lvl4pPr marL="1609725" indent="-238125">
              <a:buSzPct val="120000"/>
              <a:buFont typeface="Arial" charset="0"/>
              <a:buChar char="•"/>
              <a:tabLst/>
              <a:defRPr sz="24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6411590" y="1270658"/>
            <a:ext cx="5147950" cy="4821381"/>
          </a:xfrm>
          <a:prstGeom prst="rect">
            <a:avLst/>
          </a:prstGeom>
        </p:spPr>
        <p:txBody>
          <a:bodyPr/>
          <a:lstStyle>
            <a:lvl1pPr marL="346075" indent="-346075">
              <a:buSzPct val="120000"/>
              <a:buFont typeface="Arial" charset="0"/>
              <a:buChar char="•"/>
              <a:tabLst/>
              <a:defRPr sz="4000"/>
            </a:lvl1pPr>
            <a:lvl2pPr marL="633413" indent="-284163">
              <a:buSzPct val="120000"/>
              <a:buFont typeface="Arial" charset="0"/>
              <a:buChar char="•"/>
              <a:tabLst/>
              <a:defRPr sz="3600"/>
            </a:lvl2pPr>
            <a:lvl3pPr marL="917575" indent="-284163">
              <a:buSzPct val="120000"/>
              <a:buFont typeface="Arial" charset="0"/>
              <a:buChar char="•"/>
              <a:tabLst/>
              <a:defRPr sz="3200" baseline="0"/>
            </a:lvl3pPr>
            <a:lvl4pPr marL="1609725" indent="-238125">
              <a:buSzPct val="120000"/>
              <a:buFont typeface="Arial" charset="0"/>
              <a:buChar char="•"/>
              <a:tabLst/>
              <a:defRPr sz="24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2460" y="153826"/>
            <a:ext cx="10927080" cy="103803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Pepperdata, Inc.—Confidential, do not distribute.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736D5F5-399E-DA4B-B2F8-5BD5CF6BC5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Shape 2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397207" y="6158835"/>
            <a:ext cx="1055451" cy="524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426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9"/>
          <p:cNvSpPr>
            <a:spLocks noGrp="1"/>
          </p:cNvSpPr>
          <p:nvPr>
            <p:ph sz="quarter" idx="16" hasCustomPrompt="1"/>
          </p:nvPr>
        </p:nvSpPr>
        <p:spPr>
          <a:xfrm>
            <a:off x="632460" y="1270659"/>
            <a:ext cx="3353976" cy="4821381"/>
          </a:xfrm>
          <a:prstGeom prst="rect">
            <a:avLst/>
          </a:prstGeom>
        </p:spPr>
        <p:txBody>
          <a:bodyPr/>
          <a:lstStyle>
            <a:lvl1pPr marL="234950" indent="-234950">
              <a:buSzPct val="120000"/>
              <a:buFont typeface="Arial" charset="0"/>
              <a:buChar char="•"/>
              <a:tabLst/>
              <a:defRPr sz="3200"/>
            </a:lvl1pPr>
            <a:lvl2pPr marL="520700" indent="-227013">
              <a:buSzPct val="120000"/>
              <a:buFont typeface="Arial" charset="0"/>
              <a:buChar char="•"/>
              <a:tabLst/>
              <a:defRPr sz="2800"/>
            </a:lvl2pPr>
            <a:lvl3pPr marL="1150938" indent="-236538">
              <a:buSzPct val="120000"/>
              <a:buFont typeface="Arial" charset="0"/>
              <a:buChar char="•"/>
              <a:tabLst/>
              <a:defRPr sz="2800" baseline="0"/>
            </a:lvl3pPr>
            <a:lvl4pPr marL="1609725" indent="-238125">
              <a:buSzPct val="120000"/>
              <a:buFont typeface="Arial" charset="0"/>
              <a:buChar char="•"/>
              <a:tabLst/>
              <a:defRPr sz="24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0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4419012" y="1270659"/>
            <a:ext cx="3353976" cy="4821381"/>
          </a:xfrm>
          <a:prstGeom prst="rect">
            <a:avLst/>
          </a:prstGeom>
        </p:spPr>
        <p:txBody>
          <a:bodyPr/>
          <a:lstStyle>
            <a:lvl1pPr marL="234950" indent="-234950">
              <a:buSzPct val="120000"/>
              <a:buFont typeface="Arial" charset="0"/>
              <a:buChar char="•"/>
              <a:tabLst/>
              <a:defRPr sz="3200"/>
            </a:lvl1pPr>
            <a:lvl2pPr marL="577850" indent="-284163">
              <a:buSzPct val="120000"/>
              <a:buFont typeface="Arial" charset="0"/>
              <a:buChar char="•"/>
              <a:tabLst/>
              <a:defRPr sz="2800"/>
            </a:lvl2pPr>
            <a:lvl3pPr marL="1150938" indent="-236538">
              <a:buSzPct val="120000"/>
              <a:buFont typeface="Arial" charset="0"/>
              <a:buChar char="•"/>
              <a:tabLst/>
              <a:defRPr sz="2800" baseline="0"/>
            </a:lvl3pPr>
            <a:lvl4pPr marL="1609725" indent="-238125">
              <a:buSzPct val="120000"/>
              <a:buFont typeface="Arial" charset="0"/>
              <a:buChar char="•"/>
              <a:tabLst/>
              <a:defRPr sz="24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18" hasCustomPrompt="1"/>
          </p:nvPr>
        </p:nvSpPr>
        <p:spPr>
          <a:xfrm>
            <a:off x="8205564" y="1270659"/>
            <a:ext cx="3353976" cy="4821381"/>
          </a:xfrm>
          <a:prstGeom prst="rect">
            <a:avLst/>
          </a:prstGeom>
        </p:spPr>
        <p:txBody>
          <a:bodyPr/>
          <a:lstStyle>
            <a:lvl1pPr marL="234950" indent="-234950">
              <a:buSzPct val="120000"/>
              <a:buFont typeface="Arial" charset="0"/>
              <a:buChar char="•"/>
              <a:tabLst/>
              <a:defRPr sz="3200"/>
            </a:lvl1pPr>
            <a:lvl2pPr marL="577850" indent="-284163">
              <a:buSzPct val="120000"/>
              <a:buFont typeface="Arial" charset="0"/>
              <a:buChar char="•"/>
              <a:tabLst/>
              <a:defRPr sz="2800"/>
            </a:lvl2pPr>
            <a:lvl3pPr marL="1150938" indent="-236538">
              <a:buSzPct val="120000"/>
              <a:buFont typeface="Arial" charset="0"/>
              <a:buChar char="•"/>
              <a:tabLst/>
              <a:defRPr sz="2800" baseline="0"/>
            </a:lvl3pPr>
            <a:lvl4pPr marL="1609725" indent="-238125">
              <a:buSzPct val="120000"/>
              <a:buFont typeface="Arial" charset="0"/>
              <a:buChar char="•"/>
              <a:tabLst/>
              <a:defRPr sz="24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2460" y="153826"/>
            <a:ext cx="10927080" cy="103803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Pepperdata, Inc.—Confidential, do not distribute.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736D5F5-399E-DA4B-B2F8-5BD5CF6BC5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Shape 2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397207" y="6158835"/>
            <a:ext cx="1055451" cy="524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7838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" y="317948"/>
            <a:ext cx="10927080" cy="1038030"/>
          </a:xfrm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Pepperdata, Inc.—Confidential, do not distribute.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36D5F5-399E-DA4B-B2F8-5BD5CF6BC5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Shape 2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397207" y="6158835"/>
            <a:ext cx="1055451" cy="524793"/>
          </a:xfrm>
          <a:prstGeom prst="rect">
            <a:avLst/>
          </a:prstGeom>
          <a:noFill/>
          <a:ln>
            <a:noFill/>
          </a:ln>
        </p:spPr>
      </p:pic>
    </p:spTree>
    <p:extLst/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Pepperdata, Inc.—Confidential, do not distribute.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36D5F5-399E-DA4B-B2F8-5BD5CF6BC5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Shape 2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397207" y="6158835"/>
            <a:ext cx="1055451" cy="524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308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Pepperdata, Inc.—Confidential, do not distribute.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36D5F5-399E-DA4B-B2F8-5BD5CF6BC5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78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30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2460" y="160021"/>
            <a:ext cx="10927080" cy="1038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2460" y="1270661"/>
            <a:ext cx="10927080" cy="4815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1884164" y="6396990"/>
            <a:ext cx="63454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1377244" y="6356350"/>
            <a:ext cx="6776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defRPr>
            </a:lvl1pPr>
          </a:lstStyle>
          <a:p>
            <a:r>
              <a:rPr lang="en-US" smtClean="0"/>
              <a:t>Pepperdata, Inc.—Confidential, do not distribute.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32460" y="6356350"/>
            <a:ext cx="586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Gotham Light" charset="0"/>
                <a:ea typeface="Gotham Light" charset="0"/>
                <a:cs typeface="Gotham Light" charset="0"/>
              </a:defRPr>
            </a:lvl1pPr>
          </a:lstStyle>
          <a:p>
            <a:fld id="{1736D5F5-399E-DA4B-B2F8-5BD5CF6BC5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80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91" r:id="rId3"/>
    <p:sldLayoutId id="2147483650" r:id="rId4"/>
    <p:sldLayoutId id="2147483661" r:id="rId5"/>
    <p:sldLayoutId id="2147483693" r:id="rId6"/>
    <p:sldLayoutId id="2147483692" r:id="rId7"/>
    <p:sldLayoutId id="2147483695" r:id="rId8"/>
    <p:sldLayoutId id="2147483694" r:id="rId9"/>
    <p:sldLayoutId id="2147483696" r:id="rId10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50" baseline="0">
          <a:solidFill>
            <a:schemeClr val="tx1">
              <a:lumMod val="75000"/>
              <a:lumOff val="25000"/>
            </a:schemeClr>
          </a:solidFill>
          <a:latin typeface="Gotham Bold"/>
          <a:ea typeface="Gotham Book" charset="0"/>
          <a:cs typeface="Gotham Bold"/>
        </a:defRPr>
      </a:lvl1pPr>
    </p:titleStyle>
    <p:bodyStyle>
      <a:lvl1pPr marL="347663" indent="-347663" algn="l" defTabSz="914400" rtl="0" eaLnBrk="1" latinLnBrk="0" hangingPunct="1">
        <a:lnSpc>
          <a:spcPct val="110000"/>
        </a:lnSpc>
        <a:spcBef>
          <a:spcPts val="1000"/>
        </a:spcBef>
        <a:buFont typeface="Arial" charset="0"/>
        <a:buChar char="•"/>
        <a:tabLst/>
        <a:defRPr lang="en-US" sz="4000" b="0" i="0" kern="1200" baseline="0" smtClean="0">
          <a:solidFill>
            <a:schemeClr val="tx1">
              <a:lumMod val="65000"/>
              <a:lumOff val="35000"/>
            </a:schemeClr>
          </a:solidFill>
          <a:latin typeface="Gotham Light"/>
          <a:ea typeface="Gotham Book" charset="0"/>
          <a:cs typeface="Gotham Light"/>
        </a:defRPr>
      </a:lvl1pPr>
      <a:lvl2pPr marL="687388" indent="-344488" algn="l" defTabSz="914400" rtl="0" eaLnBrk="1" latinLnBrk="0" hangingPunct="1">
        <a:lnSpc>
          <a:spcPct val="110000"/>
        </a:lnSpc>
        <a:spcBef>
          <a:spcPts val="500"/>
        </a:spcBef>
        <a:buFont typeface="Arial"/>
        <a:buChar char="•"/>
        <a:tabLst/>
        <a:defRPr sz="3600" b="0" i="0" kern="1200">
          <a:solidFill>
            <a:schemeClr val="tx1">
              <a:lumMod val="65000"/>
              <a:lumOff val="35000"/>
            </a:schemeClr>
          </a:solidFill>
          <a:latin typeface="Gotham Light"/>
          <a:ea typeface="Gotham Book" charset="0"/>
          <a:cs typeface="Gotham Light"/>
        </a:defRPr>
      </a:lvl2pPr>
      <a:lvl3pPr marL="973138" indent="-284163" algn="l" defTabSz="914400" rtl="0" eaLnBrk="1" latinLnBrk="0" hangingPunct="1">
        <a:lnSpc>
          <a:spcPct val="110000"/>
        </a:lnSpc>
        <a:spcBef>
          <a:spcPts val="500"/>
        </a:spcBef>
        <a:buFont typeface="Arial"/>
        <a:buChar char="•"/>
        <a:tabLst/>
        <a:defRPr sz="3200" b="0" i="0" kern="1200">
          <a:solidFill>
            <a:schemeClr val="tx1">
              <a:lumMod val="65000"/>
              <a:lumOff val="35000"/>
            </a:schemeClr>
          </a:solidFill>
          <a:latin typeface="Gotham Light"/>
          <a:ea typeface="Gotham Book" charset="0"/>
          <a:cs typeface="Gotham Light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/>
        <a:buChar char="•"/>
        <a:defRPr sz="2000" b="0" i="0" kern="1200">
          <a:solidFill>
            <a:schemeClr val="tx1">
              <a:lumMod val="65000"/>
              <a:lumOff val="35000"/>
            </a:schemeClr>
          </a:solidFill>
          <a:latin typeface="Gotham Light"/>
          <a:ea typeface="Gotham Book" charset="0"/>
          <a:cs typeface="Gotham Light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/>
        <a:buChar char="•"/>
        <a:defRPr sz="2000" b="0" i="0" kern="1200">
          <a:solidFill>
            <a:schemeClr val="tx1">
              <a:lumMod val="65000"/>
              <a:lumOff val="35000"/>
            </a:schemeClr>
          </a:solidFill>
          <a:latin typeface="Gotham Light"/>
          <a:ea typeface="Gotham Book" charset="0"/>
          <a:cs typeface="Gotham Ligh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tif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6884" y="249382"/>
            <a:ext cx="8458234" cy="2647178"/>
          </a:xfrm>
        </p:spPr>
        <p:txBody>
          <a:bodyPr/>
          <a:lstStyle/>
          <a:p>
            <a:r>
              <a:rPr lang="en-US" dirty="0" smtClean="0"/>
              <a:t>Classifying Job Execution Using Deep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951" y="2963620"/>
            <a:ext cx="7848100" cy="1138978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Ashfaq</a:t>
            </a:r>
            <a:r>
              <a:rPr lang="en-US" sz="2400" dirty="0" smtClean="0"/>
              <a:t> Munshi, </a:t>
            </a:r>
            <a:r>
              <a:rPr lang="en-US" sz="2400" dirty="0" err="1" smtClean="0"/>
              <a:t>Saeed</a:t>
            </a:r>
            <a:r>
              <a:rPr lang="en-US" sz="2400" dirty="0" smtClean="0"/>
              <a:t> </a:t>
            </a:r>
            <a:r>
              <a:rPr lang="en-US" sz="2400" dirty="0" err="1" smtClean="0"/>
              <a:t>Bidhendi</a:t>
            </a:r>
            <a:r>
              <a:rPr lang="en-US" sz="2400" dirty="0" smtClean="0"/>
              <a:t>, </a:t>
            </a:r>
            <a:r>
              <a:rPr lang="en-US" sz="2400" dirty="0" err="1" smtClean="0"/>
              <a:t>Faramarz</a:t>
            </a:r>
            <a:r>
              <a:rPr lang="en-US" sz="2400" dirty="0" smtClean="0"/>
              <a:t> Munshi</a:t>
            </a:r>
          </a:p>
          <a:p>
            <a:r>
              <a:rPr lang="en-US" sz="2400" dirty="0" smtClean="0"/>
              <a:t>March 6, 2018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4709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Better scheduling</a:t>
            </a:r>
          </a:p>
          <a:p>
            <a:pPr lvl="1"/>
            <a:r>
              <a:rPr lang="en-US" sz="3200" dirty="0" smtClean="0"/>
              <a:t>Queues</a:t>
            </a:r>
          </a:p>
          <a:p>
            <a:pPr lvl="1"/>
            <a:r>
              <a:rPr lang="en-US" sz="3200" dirty="0" smtClean="0"/>
              <a:t>Hints for scheduler </a:t>
            </a:r>
          </a:p>
          <a:p>
            <a:r>
              <a:rPr lang="en-US" sz="3600" dirty="0" smtClean="0"/>
              <a:t>Understanding job characteristics</a:t>
            </a:r>
          </a:p>
          <a:p>
            <a:pPr lvl="1"/>
            <a:r>
              <a:rPr lang="en-US" sz="3200" dirty="0" smtClean="0"/>
              <a:t>Variations in run-time</a:t>
            </a:r>
          </a:p>
          <a:p>
            <a:pPr lvl="1"/>
            <a:r>
              <a:rPr lang="en-US" sz="3200" dirty="0" smtClean="0"/>
              <a:t>Effects of queue assignments</a:t>
            </a:r>
          </a:p>
          <a:p>
            <a:pPr lvl="1"/>
            <a:r>
              <a:rPr lang="en-US" sz="3200" dirty="0" smtClean="0"/>
              <a:t>Effects of hardware and system differences </a:t>
            </a:r>
            <a:r>
              <a:rPr lang="mr-IN" sz="3200" dirty="0" smtClean="0"/>
              <a:t>…</a:t>
            </a:r>
            <a:endParaRPr lang="en-US" sz="3200" dirty="0" smtClean="0"/>
          </a:p>
          <a:p>
            <a:pPr lvl="1"/>
            <a:r>
              <a:rPr lang="en-US" sz="3200" dirty="0" smtClean="0"/>
              <a:t>Compare jobs across different clusters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Pepperdata,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36D5F5-399E-DA4B-B2F8-5BD5CF6BC56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80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Build a deep learning model for job similarity</a:t>
            </a:r>
          </a:p>
          <a:p>
            <a:pPr lvl="1"/>
            <a:r>
              <a:rPr lang="en-US" sz="3200" dirty="0" smtClean="0"/>
              <a:t>Essentially a multivariate time series classification problem (MTS)</a:t>
            </a:r>
          </a:p>
          <a:p>
            <a:pPr lvl="1"/>
            <a:r>
              <a:rPr lang="en-US" sz="3200" dirty="0" smtClean="0"/>
              <a:t>Use customer labeled data as training data</a:t>
            </a:r>
          </a:p>
          <a:p>
            <a:r>
              <a:rPr lang="en-US" sz="3600" dirty="0" smtClean="0"/>
              <a:t>Generalize across clusters</a:t>
            </a:r>
          </a:p>
          <a:p>
            <a:pPr lvl="1"/>
            <a:r>
              <a:rPr lang="en-US" sz="3200" dirty="0" smtClean="0"/>
              <a:t>Merge labels across different customers</a:t>
            </a:r>
          </a:p>
          <a:p>
            <a:pPr lvl="1"/>
            <a:r>
              <a:rPr lang="en-US" sz="3200" dirty="0" smtClean="0"/>
              <a:t>Generate a final set of labels across all clusters / customers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Pepperdata,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36D5F5-399E-DA4B-B2F8-5BD5CF6BC56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01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Multivariate Time Series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78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Two recent approaches from the literature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Use an ESN (“Echo State Network”) to map MTS into state clouds [Wang, Wang, Liu 2015]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Use Dynamic Time Warping with </a:t>
            </a:r>
            <a:r>
              <a:rPr lang="en-US" dirty="0" err="1" smtClean="0"/>
              <a:t>Mahalanobis</a:t>
            </a:r>
            <a:r>
              <a:rPr lang="en-US" dirty="0" smtClean="0"/>
              <a:t> distance metric [Mei, Liu, Wang, </a:t>
            </a:r>
            <a:r>
              <a:rPr lang="en-US" dirty="0" err="1" smtClean="0"/>
              <a:t>Gao</a:t>
            </a:r>
            <a:r>
              <a:rPr lang="en-US" dirty="0" smtClean="0"/>
              <a:t> 2016]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Dataset is from UCI, a small subset of UCR and others 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Number of series ~ 10K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Data points per series ~ 200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 Approaches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Pepperdata,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36D5F5-399E-DA4B-B2F8-5BD5CF6BC56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01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Map the time series into </a:t>
            </a:r>
          </a:p>
          <a:p>
            <a:pPr lvl="1"/>
            <a:r>
              <a:rPr lang="en-US" sz="3200" dirty="0" err="1" smtClean="0"/>
              <a:t>Gramian</a:t>
            </a:r>
            <a:r>
              <a:rPr lang="en-US" sz="3200" dirty="0" smtClean="0"/>
              <a:t> Angular Summation Fields</a:t>
            </a:r>
          </a:p>
          <a:p>
            <a:pPr lvl="1"/>
            <a:r>
              <a:rPr lang="en-US" sz="3200" dirty="0" err="1" smtClean="0"/>
              <a:t>Gramian</a:t>
            </a:r>
            <a:r>
              <a:rPr lang="en-US" sz="3200" dirty="0" smtClean="0"/>
              <a:t> Angular Difference Fields</a:t>
            </a:r>
          </a:p>
          <a:p>
            <a:pPr lvl="1"/>
            <a:r>
              <a:rPr lang="en-US" sz="3200" dirty="0" smtClean="0"/>
              <a:t>Markov Transition Fields</a:t>
            </a:r>
          </a:p>
          <a:p>
            <a:r>
              <a:rPr lang="en-US" sz="3600" dirty="0" smtClean="0"/>
              <a:t>Feed images into a tiled CNN for classification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and Images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Pepperdata,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36D5F5-399E-DA4B-B2F8-5BD5CF6BC56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460" y="5816603"/>
            <a:ext cx="2276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Light"/>
                <a:cs typeface="Gotham Light"/>
              </a:rPr>
              <a:t>[Wang &amp; Oats, 2015]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Gotham Light"/>
              <a:cs typeface="Gotham Light"/>
            </a:endParaRPr>
          </a:p>
        </p:txBody>
      </p:sp>
    </p:spTree>
    <p:extLst>
      <p:ext uri="{BB962C8B-B14F-4D97-AF65-F5344CB8AC3E}">
        <p14:creationId xmlns:p14="http://schemas.microsoft.com/office/powerpoint/2010/main" val="330021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632460" y="1222435"/>
            <a:ext cx="10927080" cy="482138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Normalize the time series into [-1,1]</a:t>
            </a:r>
          </a:p>
          <a:p>
            <a:r>
              <a:rPr lang="en-US" sz="3600" dirty="0" smtClean="0"/>
              <a:t>Transform to Polar Coordinates </a:t>
            </a: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Gramian</a:t>
            </a:r>
            <a:r>
              <a:rPr lang="en-US" dirty="0" smtClean="0"/>
              <a:t> Angular Fields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Pepperdata,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36D5F5-399E-DA4B-B2F8-5BD5CF6BC569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445654" y="2984500"/>
            <a:ext cx="5016500" cy="2095203"/>
            <a:chOff x="1219200" y="2984500"/>
            <a:chExt cx="5016500" cy="2095203"/>
          </a:xfrm>
        </p:grpSpPr>
        <p:pic>
          <p:nvPicPr>
            <p:cNvPr id="13" name="Picture 12" descr="gasf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500" y="4089251"/>
              <a:ext cx="3263900" cy="393700"/>
            </a:xfrm>
            <a:prstGeom prst="rect">
              <a:avLst/>
            </a:prstGeom>
          </p:spPr>
        </p:pic>
        <p:pic>
          <p:nvPicPr>
            <p:cNvPr id="14" name="Picture 13" descr="gadf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6450" y="4698703"/>
              <a:ext cx="3302000" cy="381000"/>
            </a:xfrm>
            <a:prstGeom prst="rect">
              <a:avLst/>
            </a:prstGeom>
          </p:spPr>
        </p:pic>
        <p:pic>
          <p:nvPicPr>
            <p:cNvPr id="15" name="Picture 14" descr="polar.tif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2984500"/>
              <a:ext cx="5016500" cy="8890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632460" y="5816603"/>
            <a:ext cx="2276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Light"/>
                <a:cs typeface="Gotham Light"/>
              </a:rPr>
              <a:t>[Wang &amp; Oats, 2015]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Gotham Light"/>
              <a:cs typeface="Gotham Light"/>
            </a:endParaRPr>
          </a:p>
        </p:txBody>
      </p:sp>
    </p:spTree>
    <p:extLst>
      <p:ext uri="{BB962C8B-B14F-4D97-AF65-F5344CB8AC3E}">
        <p14:creationId xmlns:p14="http://schemas.microsoft.com/office/powerpoint/2010/main" val="2672285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GADF Image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Pepperdata,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36D5F5-399E-DA4B-B2F8-5BD5CF6BC56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2" name="Shape 80" descr="Screen Shot 2017-08-03 at 3.08.44 PM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81263" y="2121901"/>
            <a:ext cx="3681514" cy="31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32460" y="5816603"/>
            <a:ext cx="2276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Light"/>
                <a:cs typeface="Gotham Light"/>
              </a:rPr>
              <a:t>[Wang &amp; Oats, 2015]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Gotham Light"/>
              <a:cs typeface="Gotham Light"/>
            </a:endParaRPr>
          </a:p>
        </p:txBody>
      </p:sp>
      <p:pic>
        <p:nvPicPr>
          <p:cNvPr id="2" name="Picture 1" descr="ts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12" y="2055772"/>
            <a:ext cx="4544967" cy="340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9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457200" indent="-342900">
              <a:lnSpc>
                <a:spcPct val="120000"/>
              </a:lnSpc>
              <a:spcBef>
                <a:spcPts val="0"/>
              </a:spcBef>
            </a:pPr>
            <a:r>
              <a:rPr lang="en-US" sz="3200" dirty="0"/>
              <a:t>Make </a:t>
            </a:r>
            <a:r>
              <a:rPr lang="en-US" sz="3200" dirty="0" smtClean="0"/>
              <a:t>TS for each variable the </a:t>
            </a:r>
            <a:r>
              <a:rPr lang="en-US" sz="3200" dirty="0"/>
              <a:t>same length by zero padding</a:t>
            </a:r>
          </a:p>
          <a:p>
            <a:pPr marL="457200" indent="-342900">
              <a:lnSpc>
                <a:spcPct val="120000"/>
              </a:lnSpc>
              <a:spcBef>
                <a:spcPts val="0"/>
              </a:spcBef>
            </a:pPr>
            <a:r>
              <a:rPr lang="en-US" sz="3200" dirty="0"/>
              <a:t>Convert each TS into a GADF image</a:t>
            </a:r>
          </a:p>
          <a:p>
            <a:pPr marL="457200" indent="-342900">
              <a:lnSpc>
                <a:spcPct val="120000"/>
              </a:lnSpc>
              <a:spcBef>
                <a:spcPts val="0"/>
              </a:spcBef>
            </a:pPr>
            <a:r>
              <a:rPr lang="en-US" sz="3200" dirty="0"/>
              <a:t>Interpolate any missing data points in the image using linear </a:t>
            </a:r>
            <a:r>
              <a:rPr lang="en-US" sz="3200" dirty="0" smtClean="0"/>
              <a:t>interpolation on the image</a:t>
            </a:r>
          </a:p>
          <a:p>
            <a:pPr marL="457200" indent="-342900"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/>
              <a:t>Stack the images for the variables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“Off the Shelf” Approach (PD)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Pepperdata,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36D5F5-399E-DA4B-B2F8-5BD5CF6BC56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370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Use Google’s pre-trained CNN; </a:t>
            </a:r>
            <a:r>
              <a:rPr lang="en-US" dirty="0"/>
              <a:t>t</a:t>
            </a:r>
            <a:r>
              <a:rPr lang="en-US" dirty="0" smtClean="0"/>
              <a:t>rained on inception v3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Embed into 2,048-dimensional vector space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Train MLP 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2 hidden layers (50 nodes each)</a:t>
            </a:r>
          </a:p>
          <a:p>
            <a:pPr lvl="1">
              <a:lnSpc>
                <a:spcPct val="130000"/>
              </a:lnSpc>
            </a:pPr>
            <a:r>
              <a:rPr lang="en-US" dirty="0" err="1" smtClean="0"/>
              <a:t>ReLU</a:t>
            </a:r>
            <a:r>
              <a:rPr lang="en-US" dirty="0" smtClean="0"/>
              <a:t> activation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Dropout for regularization (.1, .2)</a:t>
            </a:r>
          </a:p>
          <a:p>
            <a:pPr lvl="1">
              <a:lnSpc>
                <a:spcPct val="130000"/>
              </a:lnSpc>
            </a:pPr>
            <a:r>
              <a:rPr lang="en-US" dirty="0" err="1" smtClean="0"/>
              <a:t>Softmax</a:t>
            </a:r>
            <a:r>
              <a:rPr lang="en-US" dirty="0" smtClean="0"/>
              <a:t> final layer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“Off the shelf” Approach (PD)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Pepperdata,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36D5F5-399E-DA4B-B2F8-5BD5CF6BC56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496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Time Comparison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Pepperdata,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36D5F5-399E-DA4B-B2F8-5BD5CF6BC56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" name="Picture 9" descr="UCRTrai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954" y="1558099"/>
            <a:ext cx="8729528" cy="42932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00056" y="3503666"/>
            <a:ext cx="357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11D24"/>
                </a:solidFill>
                <a:latin typeface="Wingdings"/>
                <a:ea typeface="Wingdings"/>
                <a:cs typeface="Wingdings"/>
              </a:rPr>
              <a:t></a:t>
            </a:r>
            <a:endParaRPr lang="en-US" dirty="0">
              <a:solidFill>
                <a:srgbClr val="D11D2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4856" y="3488277"/>
            <a:ext cx="553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11D24"/>
                </a:solidFill>
                <a:latin typeface="Gotham Black"/>
                <a:cs typeface="Gotham Black"/>
              </a:rPr>
              <a:t>PD</a:t>
            </a:r>
            <a:endParaRPr lang="en-US" sz="2000" b="1" dirty="0">
              <a:solidFill>
                <a:srgbClr val="D11D24"/>
              </a:solidFill>
              <a:latin typeface="Gotham Black"/>
              <a:cs typeface="Gotham Black"/>
            </a:endParaRPr>
          </a:p>
        </p:txBody>
      </p:sp>
    </p:spTree>
    <p:extLst>
      <p:ext uri="{BB962C8B-B14F-4D97-AF65-F5344CB8AC3E}">
        <p14:creationId xmlns:p14="http://schemas.microsoft.com/office/powerpoint/2010/main" val="128672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Background and Motivation</a:t>
            </a:r>
          </a:p>
          <a:p>
            <a:r>
              <a:rPr lang="en-US" sz="4000" dirty="0" smtClean="0"/>
              <a:t>Multivariate Time Series (MTS) Classification</a:t>
            </a:r>
          </a:p>
          <a:p>
            <a:r>
              <a:rPr lang="en-US" sz="4000" dirty="0" smtClean="0"/>
              <a:t>Generalize Across Clusters</a:t>
            </a:r>
          </a:p>
          <a:p>
            <a:r>
              <a:rPr lang="en-US" sz="4000" dirty="0" smtClean="0"/>
              <a:t>Conclusion</a:t>
            </a:r>
          </a:p>
          <a:p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Pepperdata,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36D5F5-399E-DA4B-B2F8-5BD5CF6BC56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13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5-Fold Cross Validation </a:t>
            </a:r>
            <a:r>
              <a:rPr lang="en-US" dirty="0"/>
              <a:t>E</a:t>
            </a:r>
            <a:r>
              <a:rPr lang="en-US" dirty="0" smtClean="0"/>
              <a:t>rror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Pepperdata,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36D5F5-399E-DA4B-B2F8-5BD5CF6BC569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9492369"/>
              </p:ext>
            </p:extLst>
          </p:nvPr>
        </p:nvGraphicFramePr>
        <p:xfrm>
          <a:off x="803275" y="1189795"/>
          <a:ext cx="10585450" cy="4966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1124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10-Fold Cross Validation Error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Pepperdata,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36D5F5-399E-DA4B-B2F8-5BD5CF6BC569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8137290"/>
              </p:ext>
            </p:extLst>
          </p:nvPr>
        </p:nvGraphicFramePr>
        <p:xfrm>
          <a:off x="1031875" y="964599"/>
          <a:ext cx="10128250" cy="51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1124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632460" y="976564"/>
            <a:ext cx="10927080" cy="4821381"/>
          </a:xfrm>
        </p:spPr>
        <p:txBody>
          <a:bodyPr>
            <a:noAutofit/>
          </a:bodyPr>
          <a:lstStyle/>
          <a:p>
            <a:r>
              <a:rPr lang="en-US" sz="3200" dirty="0" smtClean="0"/>
              <a:t>Four variables:</a:t>
            </a:r>
          </a:p>
          <a:p>
            <a:pPr lvl="1"/>
            <a:r>
              <a:rPr lang="en-US" sz="2800" dirty="0" smtClean="0"/>
              <a:t>CPU, Virtual Memory, HDFS reads, Network Ops</a:t>
            </a:r>
          </a:p>
          <a:p>
            <a:r>
              <a:rPr lang="en-US" sz="3200" dirty="0" smtClean="0"/>
              <a:t>Each time series collected over one week</a:t>
            </a:r>
          </a:p>
          <a:p>
            <a:pPr lvl="1"/>
            <a:r>
              <a:rPr lang="en-US" sz="2800" dirty="0" smtClean="0"/>
              <a:t>10 data points to 10K+ data points</a:t>
            </a:r>
          </a:p>
          <a:p>
            <a:r>
              <a:rPr lang="en-US" sz="3200" dirty="0" smtClean="0"/>
              <a:t>Missing data</a:t>
            </a:r>
          </a:p>
          <a:p>
            <a:r>
              <a:rPr lang="en-US" sz="3200" dirty="0" smtClean="0"/>
              <a:t>Extremely noisy</a:t>
            </a:r>
          </a:p>
          <a:p>
            <a:r>
              <a:rPr lang="en-US" sz="3200" dirty="0" smtClean="0"/>
              <a:t>For periods longer than a week, data is much larger</a:t>
            </a:r>
          </a:p>
          <a:p>
            <a:r>
              <a:rPr lang="en-US" sz="3200" dirty="0" smtClean="0"/>
              <a:t>Sampling rate is the same for all TS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Pepperdata,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36D5F5-399E-DA4B-B2F8-5BD5CF6BC56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272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per Label on PD Dataset 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Pepperdata,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36D5F5-399E-DA4B-B2F8-5BD5CF6BC569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029354905"/>
              </p:ext>
            </p:extLst>
          </p:nvPr>
        </p:nvGraphicFramePr>
        <p:xfrm>
          <a:off x="631825" y="1470526"/>
          <a:ext cx="7964070" cy="4622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83579" y="3071909"/>
            <a:ext cx="30481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otham Medium"/>
                <a:cs typeface="Gotham Medium"/>
              </a:rPr>
              <a:t>Number of TS = 3092</a:t>
            </a:r>
          </a:p>
          <a:p>
            <a:r>
              <a:rPr lang="en-US" sz="1600" dirty="0" smtClean="0">
                <a:latin typeface="Gotham Medium"/>
                <a:cs typeface="Gotham Medium"/>
              </a:rPr>
              <a:t>Lengths per TS = 5 to 8500 </a:t>
            </a:r>
          </a:p>
          <a:p>
            <a:r>
              <a:rPr lang="en-US" sz="1600" dirty="0" smtClean="0">
                <a:latin typeface="Gotham Medium"/>
                <a:cs typeface="Gotham Medium"/>
              </a:rPr>
              <a:t>Average Accuracy = 78.14%</a:t>
            </a:r>
          </a:p>
          <a:p>
            <a:endParaRPr lang="en-US" sz="1600" dirty="0" smtClean="0">
              <a:latin typeface="Gotham Medium"/>
              <a:cs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6301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per Label on PD Dataset 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Pepperdata,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36D5F5-399E-DA4B-B2F8-5BD5CF6BC56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83579" y="3071909"/>
            <a:ext cx="26734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Gotham Medium"/>
                <a:cs typeface="Gotham Medium"/>
              </a:rPr>
              <a:t>Number of TS = 6715</a:t>
            </a:r>
          </a:p>
          <a:p>
            <a:r>
              <a:rPr lang="en-US" sz="1600" dirty="0" smtClean="0">
                <a:latin typeface="Gotham Medium"/>
                <a:cs typeface="Gotham Medium"/>
              </a:rPr>
              <a:t>Lengths per TS = 5 to 9400 </a:t>
            </a:r>
          </a:p>
          <a:p>
            <a:r>
              <a:rPr lang="en-US" sz="1600" dirty="0" smtClean="0">
                <a:latin typeface="Gotham Medium"/>
                <a:cs typeface="Gotham Medium"/>
              </a:rPr>
              <a:t>Average Accuracy = 75.95</a:t>
            </a:r>
          </a:p>
          <a:p>
            <a:endParaRPr lang="en-US" sz="1600" dirty="0" smtClean="0">
              <a:latin typeface="Gotham Medium"/>
              <a:cs typeface="Gotham Medium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56737"/>
              </p:ext>
            </p:extLst>
          </p:nvPr>
        </p:nvGraphicFramePr>
        <p:xfrm>
          <a:off x="370472" y="1002631"/>
          <a:ext cx="8613107" cy="5198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9783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Generalizing Across Clusters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909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 smtClean="0"/>
              <a:t>Given a set of labels for each cluster, generate a new set of labels that have high accuracy across all the clusters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Pepperdata,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36D5F5-399E-DA4B-B2F8-5BD5CF6BC56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35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457200" indent="-342900"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/>
              <a:t>Input</a:t>
            </a:r>
          </a:p>
          <a:p>
            <a:pPr marL="798513" lvl="1" indent="-342900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/>
              <a:t>Dataset1 with labels ‘A’, ‘B’</a:t>
            </a:r>
          </a:p>
          <a:p>
            <a:pPr marL="798513" lvl="1" indent="-342900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/>
              <a:t>Dataset2 with labels ‘C’, ‘D’, ‘E’</a:t>
            </a:r>
          </a:p>
          <a:p>
            <a:pPr marL="457200" indent="-342900"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/>
              <a:t>Output</a:t>
            </a:r>
          </a:p>
          <a:p>
            <a:pPr marL="798513" lvl="1" indent="-342900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/>
              <a:t>A unified set of labels across both datasets</a:t>
            </a:r>
            <a:endParaRPr lang="en-US" sz="2800" dirty="0"/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Merging Algorithm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Pepperdata,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36D5F5-399E-DA4B-B2F8-5BD5CF6BC56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61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/>
              <a:t>Example</a:t>
            </a:r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415600" y="1536567"/>
            <a:ext cx="11360800" cy="45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" sz="1900" dirty="0"/>
              <a:t>Dataset1 → labels: ‘A’ and ‘B’               ,                Dataset2 → labels: ‘C’ and ‘D’ and ‘E’</a:t>
            </a:r>
            <a:endParaRPr sz="1900" dirty="0"/>
          </a:p>
          <a:p>
            <a:pPr marL="0" indent="0">
              <a:lnSpc>
                <a:spcPct val="100000"/>
              </a:lnSpc>
              <a:buNone/>
            </a:pPr>
            <a:endParaRPr sz="1900" dirty="0"/>
          </a:p>
          <a:p>
            <a:pPr marL="0" indent="0">
              <a:lnSpc>
                <a:spcPct val="100000"/>
              </a:lnSpc>
              <a:buNone/>
            </a:pPr>
            <a:r>
              <a:rPr lang="en" sz="1900" dirty="0"/>
              <a:t>Label Dataset2 using 		</a:t>
            </a:r>
            <a:r>
              <a:rPr lang="en" sz="1900" dirty="0" smtClean="0"/>
              <a:t> </a:t>
            </a:r>
            <a:r>
              <a:rPr lang="en-US" sz="1900" dirty="0" smtClean="0"/>
              <a:t>		A</a:t>
            </a:r>
            <a:r>
              <a:rPr lang="en" sz="1900" dirty="0" smtClean="0"/>
              <a:t>                                 </a:t>
            </a:r>
            <a:r>
              <a:rPr lang="en" sz="1900" dirty="0"/>
              <a:t>B</a:t>
            </a:r>
            <a:endParaRPr sz="1900" dirty="0"/>
          </a:p>
          <a:p>
            <a:pPr marL="0" indent="0">
              <a:lnSpc>
                <a:spcPct val="100000"/>
              </a:lnSpc>
              <a:buNone/>
            </a:pPr>
            <a:r>
              <a:rPr lang="en" sz="1900" dirty="0"/>
              <a:t>Dataset1 labels ( A , B ):</a:t>
            </a:r>
            <a:endParaRPr sz="1900" dirty="0"/>
          </a:p>
          <a:p>
            <a:pPr marL="0" indent="0">
              <a:lnSpc>
                <a:spcPct val="100000"/>
              </a:lnSpc>
              <a:buNone/>
            </a:pPr>
            <a:endParaRPr sz="1900" dirty="0"/>
          </a:p>
          <a:p>
            <a:pPr marL="0" indent="0">
              <a:lnSpc>
                <a:spcPct val="100000"/>
              </a:lnSpc>
              <a:buNone/>
            </a:pPr>
            <a:endParaRPr sz="1900" dirty="0"/>
          </a:p>
          <a:p>
            <a:pPr marL="0" indent="0">
              <a:lnSpc>
                <a:spcPct val="100000"/>
              </a:lnSpc>
              <a:buNone/>
            </a:pPr>
            <a:endParaRPr sz="1900" dirty="0"/>
          </a:p>
          <a:p>
            <a:pPr marL="0" indent="0">
              <a:lnSpc>
                <a:spcPct val="100000"/>
              </a:lnSpc>
              <a:buNone/>
            </a:pPr>
            <a:endParaRPr sz="1900" dirty="0"/>
          </a:p>
          <a:p>
            <a:pPr marL="0" indent="0">
              <a:lnSpc>
                <a:spcPct val="100000"/>
              </a:lnSpc>
              <a:buNone/>
            </a:pPr>
            <a:endParaRPr sz="1900" dirty="0"/>
          </a:p>
          <a:p>
            <a:pPr marL="0" indent="0">
              <a:lnSpc>
                <a:spcPct val="100000"/>
              </a:lnSpc>
              <a:buNone/>
            </a:pPr>
            <a:r>
              <a:rPr lang="en" sz="1900" dirty="0"/>
              <a:t>Label Dataset1 using       			 C		 </a:t>
            </a:r>
            <a:r>
              <a:rPr lang="en" sz="1900" dirty="0" smtClean="0"/>
              <a:t>  </a:t>
            </a:r>
            <a:r>
              <a:rPr lang="en" sz="1900" dirty="0"/>
              <a:t>D		</a:t>
            </a:r>
            <a:r>
              <a:rPr lang="en" sz="1900" dirty="0" smtClean="0"/>
              <a:t>  </a:t>
            </a:r>
            <a:r>
              <a:rPr lang="en" sz="1900" dirty="0"/>
              <a:t>E</a:t>
            </a:r>
            <a:endParaRPr sz="1900" dirty="0"/>
          </a:p>
          <a:p>
            <a:pPr marL="0" indent="0">
              <a:lnSpc>
                <a:spcPct val="100000"/>
              </a:lnSpc>
              <a:buNone/>
            </a:pPr>
            <a:r>
              <a:rPr lang="en" sz="1900" dirty="0"/>
              <a:t>Dataset2 labels ( C , D , E ):</a:t>
            </a:r>
            <a:endParaRPr sz="1900" dirty="0"/>
          </a:p>
          <a:p>
            <a:pPr marL="0" indent="0">
              <a:lnSpc>
                <a:spcPct val="100000"/>
              </a:lnSpc>
              <a:buNone/>
            </a:pPr>
            <a:r>
              <a:rPr lang="en" sz="1900" dirty="0"/>
              <a:t>     								       </a:t>
            </a:r>
            <a:endParaRPr sz="1900" dirty="0"/>
          </a:p>
        </p:txBody>
      </p:sp>
      <p:sp>
        <p:nvSpPr>
          <p:cNvPr id="216" name="Shape 216"/>
          <p:cNvSpPr/>
          <p:nvPr/>
        </p:nvSpPr>
        <p:spPr>
          <a:xfrm>
            <a:off x="5277400" y="2484367"/>
            <a:ext cx="1360400" cy="1358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7569867" y="2484367"/>
            <a:ext cx="1360400" cy="1358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218" name="Shape 218"/>
          <p:cNvSpPr txBox="1"/>
          <p:nvPr/>
        </p:nvSpPr>
        <p:spPr>
          <a:xfrm>
            <a:off x="8138833" y="3384200"/>
            <a:ext cx="349600" cy="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</a:rPr>
              <a:t>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7838433" y="3335133"/>
            <a:ext cx="349600" cy="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</a:rPr>
              <a:t>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7619917" y="3051000"/>
            <a:ext cx="349600" cy="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</a:rPr>
              <a:t>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8424867" y="2616700"/>
            <a:ext cx="349600" cy="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</a:rPr>
              <a:t>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8075267" y="2484367"/>
            <a:ext cx="349600" cy="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</a:rPr>
              <a:t>C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7751367" y="2537100"/>
            <a:ext cx="349600" cy="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</a:rPr>
              <a:t>C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4" name="Shape 224"/>
          <p:cNvSpPr txBox="1"/>
          <p:nvPr/>
        </p:nvSpPr>
        <p:spPr>
          <a:xfrm>
            <a:off x="5677933" y="3034600"/>
            <a:ext cx="349600" cy="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</a:rPr>
              <a:t>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5" name="Shape 225"/>
          <p:cNvSpPr txBox="1"/>
          <p:nvPr/>
        </p:nvSpPr>
        <p:spPr>
          <a:xfrm>
            <a:off x="5663400" y="3339400"/>
            <a:ext cx="349600" cy="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</a:rPr>
              <a:t>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5333333" y="3136200"/>
            <a:ext cx="349600" cy="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</a:rPr>
              <a:t>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7" name="Shape 227"/>
          <p:cNvSpPr txBox="1"/>
          <p:nvPr/>
        </p:nvSpPr>
        <p:spPr>
          <a:xfrm>
            <a:off x="5328333" y="2732367"/>
            <a:ext cx="349600" cy="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</a:rPr>
              <a:t>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8" name="Shape 228"/>
          <p:cNvSpPr txBox="1"/>
          <p:nvPr/>
        </p:nvSpPr>
        <p:spPr>
          <a:xfrm>
            <a:off x="6197600" y="3161567"/>
            <a:ext cx="349600" cy="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</a:rPr>
              <a:t>C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9" name="Shape 229"/>
          <p:cNvSpPr txBox="1"/>
          <p:nvPr/>
        </p:nvSpPr>
        <p:spPr>
          <a:xfrm>
            <a:off x="6234833" y="2811967"/>
            <a:ext cx="349600" cy="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</a:rPr>
              <a:t>C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0" name="Shape 230"/>
          <p:cNvSpPr txBox="1"/>
          <p:nvPr/>
        </p:nvSpPr>
        <p:spPr>
          <a:xfrm>
            <a:off x="6106033" y="2558467"/>
            <a:ext cx="349600" cy="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</a:rPr>
              <a:t>C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1" name="Shape 231"/>
          <p:cNvSpPr txBox="1"/>
          <p:nvPr/>
        </p:nvSpPr>
        <p:spPr>
          <a:xfrm>
            <a:off x="5836333" y="2382767"/>
            <a:ext cx="349600" cy="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</a:rPr>
              <a:t>C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x="5965133" y="2861084"/>
            <a:ext cx="349600" cy="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</a:rPr>
              <a:t>C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3" name="Shape 233"/>
          <p:cNvSpPr txBox="1"/>
          <p:nvPr/>
        </p:nvSpPr>
        <p:spPr>
          <a:xfrm>
            <a:off x="8443633" y="3203651"/>
            <a:ext cx="349600" cy="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</a:rPr>
              <a:t>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5529433" y="2627367"/>
            <a:ext cx="576600" cy="1196867"/>
          </a:xfrm>
          <a:custGeom>
            <a:avLst/>
            <a:gdLst/>
            <a:ahLst/>
            <a:cxnLst/>
            <a:rect l="0" t="0" r="0" b="0"/>
            <a:pathLst>
              <a:path w="17298" h="35906" extrusionOk="0">
                <a:moveTo>
                  <a:pt x="0" y="0"/>
                </a:moveTo>
                <a:cubicBezTo>
                  <a:pt x="2272" y="2140"/>
                  <a:pt x="10746" y="6858"/>
                  <a:pt x="13629" y="12842"/>
                </a:cubicBezTo>
                <a:cubicBezTo>
                  <a:pt x="16512" y="18826"/>
                  <a:pt x="16687" y="32062"/>
                  <a:pt x="17298" y="35906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" name="Shape 235"/>
          <p:cNvSpPr/>
          <p:nvPr/>
        </p:nvSpPr>
        <p:spPr>
          <a:xfrm>
            <a:off x="7626467" y="2889467"/>
            <a:ext cx="1310467" cy="346700"/>
          </a:xfrm>
          <a:custGeom>
            <a:avLst/>
            <a:gdLst/>
            <a:ahLst/>
            <a:cxnLst/>
            <a:rect l="0" t="0" r="0" b="0"/>
            <a:pathLst>
              <a:path w="39314" h="10401" extrusionOk="0">
                <a:moveTo>
                  <a:pt x="0" y="0"/>
                </a:moveTo>
                <a:cubicBezTo>
                  <a:pt x="2665" y="1660"/>
                  <a:pt x="9436" y="8561"/>
                  <a:pt x="15988" y="9959"/>
                </a:cubicBezTo>
                <a:cubicBezTo>
                  <a:pt x="22540" y="11357"/>
                  <a:pt x="35426" y="8648"/>
                  <a:pt x="39314" y="8386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/>
          <p:nvPr/>
        </p:nvSpPr>
        <p:spPr>
          <a:xfrm>
            <a:off x="4314933" y="4433633"/>
            <a:ext cx="1360400" cy="1358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6045867" y="4433633"/>
            <a:ext cx="1360400" cy="1358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7776800" y="4433633"/>
            <a:ext cx="1360400" cy="1358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239" name="Shape 239"/>
          <p:cNvSpPr txBox="1"/>
          <p:nvPr/>
        </p:nvSpPr>
        <p:spPr>
          <a:xfrm>
            <a:off x="4740567" y="4433633"/>
            <a:ext cx="349600" cy="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</a:rPr>
              <a:t>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0" name="Shape 240"/>
          <p:cNvSpPr txBox="1"/>
          <p:nvPr/>
        </p:nvSpPr>
        <p:spPr>
          <a:xfrm>
            <a:off x="5016967" y="4433633"/>
            <a:ext cx="349600" cy="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</a:rPr>
              <a:t>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5281433" y="4674033"/>
            <a:ext cx="349600" cy="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</a:rPr>
              <a:t>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5248567" y="4941633"/>
            <a:ext cx="349600" cy="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</a:rPr>
              <a:t>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4451267" y="5160733"/>
            <a:ext cx="349600" cy="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</a:rPr>
              <a:t>B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4842167" y="5246433"/>
            <a:ext cx="349600" cy="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</a:rPr>
              <a:t>B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5" name="Shape 245"/>
          <p:cNvSpPr txBox="1"/>
          <p:nvPr/>
        </p:nvSpPr>
        <p:spPr>
          <a:xfrm>
            <a:off x="4334167" y="4738433"/>
            <a:ext cx="349600" cy="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</a:rPr>
              <a:t>B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6" name="Shape 246"/>
          <p:cNvSpPr txBox="1"/>
          <p:nvPr/>
        </p:nvSpPr>
        <p:spPr>
          <a:xfrm>
            <a:off x="4988567" y="4738433"/>
            <a:ext cx="349600" cy="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</a:rPr>
              <a:t>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7" name="Shape 247"/>
          <p:cNvSpPr txBox="1"/>
          <p:nvPr/>
        </p:nvSpPr>
        <p:spPr>
          <a:xfrm>
            <a:off x="6309484" y="4450033"/>
            <a:ext cx="349600" cy="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</a:rPr>
              <a:t>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6659100" y="4551633"/>
            <a:ext cx="349600" cy="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</a:rPr>
              <a:t>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6792167" y="5246433"/>
            <a:ext cx="349600" cy="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</a:rPr>
              <a:t>B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x="6411084" y="5193033"/>
            <a:ext cx="349600" cy="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</a:rPr>
              <a:t>B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51" name="Shape 251"/>
          <p:cNvSpPr txBox="1"/>
          <p:nvPr/>
        </p:nvSpPr>
        <p:spPr>
          <a:xfrm>
            <a:off x="6106033" y="5059633"/>
            <a:ext cx="349600" cy="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</a:rPr>
              <a:t>B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8239967" y="4487467"/>
            <a:ext cx="349600" cy="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</a:rPr>
              <a:t>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7916867" y="4572433"/>
            <a:ext cx="349600" cy="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</a:rPr>
              <a:t>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54" name="Shape 254"/>
          <p:cNvSpPr txBox="1"/>
          <p:nvPr/>
        </p:nvSpPr>
        <p:spPr>
          <a:xfrm>
            <a:off x="8628333" y="4572433"/>
            <a:ext cx="349600" cy="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</a:rPr>
              <a:t>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55" name="Shape 255"/>
          <p:cNvSpPr txBox="1"/>
          <p:nvPr/>
        </p:nvSpPr>
        <p:spPr>
          <a:xfrm>
            <a:off x="8652800" y="5144833"/>
            <a:ext cx="349600" cy="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</a:rPr>
              <a:t>B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56" name="Shape 256"/>
          <p:cNvSpPr txBox="1"/>
          <p:nvPr/>
        </p:nvSpPr>
        <p:spPr>
          <a:xfrm>
            <a:off x="8183233" y="5348033"/>
            <a:ext cx="349600" cy="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</a:rPr>
              <a:t>B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57" name="Shape 257"/>
          <p:cNvSpPr txBox="1"/>
          <p:nvPr/>
        </p:nvSpPr>
        <p:spPr>
          <a:xfrm>
            <a:off x="7815267" y="5059633"/>
            <a:ext cx="349600" cy="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</a:rPr>
              <a:t>B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4682667" y="4506634"/>
            <a:ext cx="795000" cy="1083300"/>
          </a:xfrm>
          <a:custGeom>
            <a:avLst/>
            <a:gdLst/>
            <a:ahLst/>
            <a:cxnLst/>
            <a:rect l="0" t="0" r="0" b="0"/>
            <a:pathLst>
              <a:path w="23850" h="32499" extrusionOk="0">
                <a:moveTo>
                  <a:pt x="0" y="0"/>
                </a:moveTo>
                <a:cubicBezTo>
                  <a:pt x="1005" y="3320"/>
                  <a:pt x="2053" y="14503"/>
                  <a:pt x="6028" y="19919"/>
                </a:cubicBezTo>
                <a:cubicBezTo>
                  <a:pt x="10003" y="25336"/>
                  <a:pt x="20880" y="30402"/>
                  <a:pt x="23850" y="32499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9" name="Shape 259"/>
          <p:cNvSpPr/>
          <p:nvPr/>
        </p:nvSpPr>
        <p:spPr>
          <a:xfrm>
            <a:off x="6080467" y="4925967"/>
            <a:ext cx="1292967" cy="384400"/>
          </a:xfrm>
          <a:custGeom>
            <a:avLst/>
            <a:gdLst/>
            <a:ahLst/>
            <a:cxnLst/>
            <a:rect l="0" t="0" r="0" b="0"/>
            <a:pathLst>
              <a:path w="38789" h="11532" extrusionOk="0">
                <a:moveTo>
                  <a:pt x="0" y="0"/>
                </a:moveTo>
                <a:cubicBezTo>
                  <a:pt x="6465" y="1922"/>
                  <a:pt x="32324" y="9610"/>
                  <a:pt x="38789" y="11532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0" name="Shape 260"/>
          <p:cNvSpPr/>
          <p:nvPr/>
        </p:nvSpPr>
        <p:spPr>
          <a:xfrm>
            <a:off x="7792801" y="4987133"/>
            <a:ext cx="1354100" cy="199200"/>
          </a:xfrm>
          <a:custGeom>
            <a:avLst/>
            <a:gdLst/>
            <a:ahLst/>
            <a:cxnLst/>
            <a:rect l="0" t="0" r="0" b="0"/>
            <a:pathLst>
              <a:path w="40623" h="5976" extrusionOk="0">
                <a:moveTo>
                  <a:pt x="0" y="0"/>
                </a:moveTo>
                <a:cubicBezTo>
                  <a:pt x="3189" y="961"/>
                  <a:pt x="12362" y="5023"/>
                  <a:pt x="19132" y="5766"/>
                </a:cubicBezTo>
                <a:cubicBezTo>
                  <a:pt x="25903" y="6509"/>
                  <a:pt x="37041" y="4674"/>
                  <a:pt x="40623" y="4456"/>
                </a:cubicBez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261" name="Shape 261"/>
          <p:cNvCxnSpPr/>
          <p:nvPr/>
        </p:nvCxnSpPr>
        <p:spPr>
          <a:xfrm flipH="1">
            <a:off x="5198067" y="3658233"/>
            <a:ext cx="279600" cy="20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2" name="Shape 262"/>
          <p:cNvCxnSpPr/>
          <p:nvPr/>
        </p:nvCxnSpPr>
        <p:spPr>
          <a:xfrm>
            <a:off x="6447400" y="3640767"/>
            <a:ext cx="270800" cy="24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3" name="Shape 263"/>
          <p:cNvCxnSpPr/>
          <p:nvPr/>
        </p:nvCxnSpPr>
        <p:spPr>
          <a:xfrm flipH="1">
            <a:off x="7530833" y="3658233"/>
            <a:ext cx="253200" cy="21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4" name="Shape 264"/>
          <p:cNvCxnSpPr/>
          <p:nvPr/>
        </p:nvCxnSpPr>
        <p:spPr>
          <a:xfrm>
            <a:off x="8705200" y="3658233"/>
            <a:ext cx="297200" cy="23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5" name="Shape 265"/>
          <p:cNvSpPr txBox="1"/>
          <p:nvPr/>
        </p:nvSpPr>
        <p:spPr>
          <a:xfrm>
            <a:off x="6549763" y="3733800"/>
            <a:ext cx="576400" cy="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rgbClr val="FF0000"/>
                </a:solidFill>
              </a:rPr>
              <a:t>A*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66" name="Shape 266"/>
          <p:cNvSpPr txBox="1"/>
          <p:nvPr/>
        </p:nvSpPr>
        <p:spPr>
          <a:xfrm>
            <a:off x="4916367" y="3733800"/>
            <a:ext cx="576400" cy="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 sz="1600">
                <a:solidFill>
                  <a:srgbClr val="FF0000"/>
                </a:solidFill>
              </a:rPr>
              <a:t>AC</a:t>
            </a:r>
            <a:endParaRPr sz="1600">
              <a:solidFill>
                <a:srgbClr val="FF0000"/>
              </a:solidFill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8855633" y="3733800"/>
            <a:ext cx="518400" cy="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rgbClr val="FF0000"/>
                </a:solidFill>
              </a:rPr>
              <a:t>B*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68" name="Shape 268"/>
          <p:cNvSpPr txBox="1"/>
          <p:nvPr/>
        </p:nvSpPr>
        <p:spPr>
          <a:xfrm>
            <a:off x="7243367" y="3733800"/>
            <a:ext cx="576400" cy="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rgbClr val="FF0000"/>
                </a:solidFill>
              </a:rPr>
              <a:t>BD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269" name="Shape 269"/>
          <p:cNvCxnSpPr/>
          <p:nvPr/>
        </p:nvCxnSpPr>
        <p:spPr>
          <a:xfrm flipH="1">
            <a:off x="4342000" y="5583033"/>
            <a:ext cx="142000" cy="26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0" name="Shape 270"/>
          <p:cNvCxnSpPr/>
          <p:nvPr/>
        </p:nvCxnSpPr>
        <p:spPr>
          <a:xfrm flipH="1">
            <a:off x="6106600" y="5614033"/>
            <a:ext cx="163600" cy="27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1" name="Shape 271"/>
          <p:cNvCxnSpPr/>
          <p:nvPr/>
        </p:nvCxnSpPr>
        <p:spPr>
          <a:xfrm>
            <a:off x="5442584" y="5618833"/>
            <a:ext cx="148800" cy="26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2" name="Shape 272"/>
          <p:cNvCxnSpPr/>
          <p:nvPr/>
        </p:nvCxnSpPr>
        <p:spPr>
          <a:xfrm>
            <a:off x="7185033" y="5605433"/>
            <a:ext cx="184400" cy="26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3" name="Shape 273"/>
          <p:cNvCxnSpPr/>
          <p:nvPr/>
        </p:nvCxnSpPr>
        <p:spPr>
          <a:xfrm flipH="1">
            <a:off x="7860733" y="5636433"/>
            <a:ext cx="163600" cy="27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4" name="Shape 274"/>
          <p:cNvCxnSpPr/>
          <p:nvPr/>
        </p:nvCxnSpPr>
        <p:spPr>
          <a:xfrm>
            <a:off x="8917233" y="5605433"/>
            <a:ext cx="184400" cy="26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5" name="Shape 275"/>
          <p:cNvSpPr txBox="1"/>
          <p:nvPr/>
        </p:nvSpPr>
        <p:spPr>
          <a:xfrm>
            <a:off x="5248567" y="5777433"/>
            <a:ext cx="746800" cy="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chemeClr val="accent4"/>
                </a:solidFill>
              </a:rPr>
              <a:t>CB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76" name="Shape 276"/>
          <p:cNvSpPr txBox="1"/>
          <p:nvPr/>
        </p:nvSpPr>
        <p:spPr>
          <a:xfrm>
            <a:off x="4064933" y="5750033"/>
            <a:ext cx="576400" cy="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rgbClr val="00FF00"/>
                </a:solidFill>
              </a:rPr>
              <a:t>CA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277" name="Shape 277"/>
          <p:cNvSpPr txBox="1"/>
          <p:nvPr/>
        </p:nvSpPr>
        <p:spPr>
          <a:xfrm>
            <a:off x="7037719" y="5777433"/>
            <a:ext cx="746800" cy="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chemeClr val="accent4"/>
                </a:solidFill>
              </a:rPr>
              <a:t>DB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78" name="Shape 278"/>
          <p:cNvSpPr txBox="1"/>
          <p:nvPr/>
        </p:nvSpPr>
        <p:spPr>
          <a:xfrm>
            <a:off x="5915284" y="5777433"/>
            <a:ext cx="746800" cy="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rgbClr val="00FF00"/>
                </a:solidFill>
              </a:rPr>
              <a:t>DA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279" name="Shape 279"/>
          <p:cNvSpPr txBox="1"/>
          <p:nvPr/>
        </p:nvSpPr>
        <p:spPr>
          <a:xfrm>
            <a:off x="7654133" y="5777433"/>
            <a:ext cx="576800" cy="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rgbClr val="00FF00"/>
                </a:solidFill>
              </a:rPr>
              <a:t>EA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280" name="Shape 280"/>
          <p:cNvSpPr txBox="1"/>
          <p:nvPr/>
        </p:nvSpPr>
        <p:spPr>
          <a:xfrm>
            <a:off x="8943700" y="5732833"/>
            <a:ext cx="576800" cy="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chemeClr val="accent4"/>
                </a:solidFill>
              </a:rPr>
              <a:t>EB</a:t>
            </a:r>
            <a:endParaRPr>
              <a:solidFill>
                <a:schemeClr val="accent4"/>
              </a:solidFill>
            </a:endParaRPr>
          </a:p>
        </p:txBody>
      </p:sp>
      <p:cxnSp>
        <p:nvCxnSpPr>
          <p:cNvPr id="281" name="Shape 281"/>
          <p:cNvCxnSpPr/>
          <p:nvPr/>
        </p:nvCxnSpPr>
        <p:spPr>
          <a:xfrm flipH="1">
            <a:off x="3939900" y="6135200"/>
            <a:ext cx="431200" cy="25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2" name="Shape 282"/>
          <p:cNvCxnSpPr/>
          <p:nvPr/>
        </p:nvCxnSpPr>
        <p:spPr>
          <a:xfrm>
            <a:off x="6203251" y="6157633"/>
            <a:ext cx="1297200" cy="33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3" name="Shape 283"/>
          <p:cNvCxnSpPr/>
          <p:nvPr/>
        </p:nvCxnSpPr>
        <p:spPr>
          <a:xfrm flipH="1">
            <a:off x="7882233" y="6197100"/>
            <a:ext cx="58800" cy="27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4" name="Shape 284"/>
          <p:cNvSpPr txBox="1"/>
          <p:nvPr/>
        </p:nvSpPr>
        <p:spPr>
          <a:xfrm>
            <a:off x="8239867" y="5076500"/>
            <a:ext cx="349600" cy="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</a:rPr>
              <a:t>B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6901133" y="4775633"/>
            <a:ext cx="349600" cy="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</a:rPr>
              <a:t>A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286" name="Shape 286"/>
          <p:cNvCxnSpPr/>
          <p:nvPr/>
        </p:nvCxnSpPr>
        <p:spPr>
          <a:xfrm>
            <a:off x="9374033" y="6105800"/>
            <a:ext cx="662000" cy="28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7" name="Shape 287"/>
          <p:cNvCxnSpPr/>
          <p:nvPr/>
        </p:nvCxnSpPr>
        <p:spPr>
          <a:xfrm>
            <a:off x="5606667" y="6150667"/>
            <a:ext cx="214800" cy="23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8" name="Shape 288"/>
          <p:cNvSpPr txBox="1"/>
          <p:nvPr/>
        </p:nvSpPr>
        <p:spPr>
          <a:xfrm>
            <a:off x="9871633" y="6273800"/>
            <a:ext cx="795200" cy="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rgbClr val="FF0000"/>
                </a:solidFill>
              </a:rPr>
              <a:t>BE</a:t>
            </a:r>
            <a:endParaRPr>
              <a:solidFill>
                <a:srgbClr val="FF0000"/>
              </a:solidFill>
            </a:endParaRPr>
          </a:p>
        </p:txBody>
      </p:sp>
      <p:cxnSp>
        <p:nvCxnSpPr>
          <p:cNvPr id="289" name="Shape 289"/>
          <p:cNvCxnSpPr/>
          <p:nvPr/>
        </p:nvCxnSpPr>
        <p:spPr>
          <a:xfrm flipH="1">
            <a:off x="6028800" y="6157633"/>
            <a:ext cx="1108000" cy="29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0" name="Shape 290"/>
          <p:cNvSpPr txBox="1"/>
          <p:nvPr/>
        </p:nvSpPr>
        <p:spPr>
          <a:xfrm>
            <a:off x="7433233" y="6273800"/>
            <a:ext cx="795200" cy="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rgbClr val="FF0000"/>
                </a:solidFill>
              </a:rPr>
              <a:t>A*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3674033" y="6273800"/>
            <a:ext cx="795200" cy="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rgbClr val="FF0000"/>
                </a:solidFill>
              </a:rPr>
              <a:t>AC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92" name="Shape 292"/>
          <p:cNvSpPr txBox="1"/>
          <p:nvPr/>
        </p:nvSpPr>
        <p:spPr>
          <a:xfrm>
            <a:off x="5604433" y="6273800"/>
            <a:ext cx="795200" cy="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>
                <a:solidFill>
                  <a:srgbClr val="FF0000"/>
                </a:solidFill>
              </a:rPr>
              <a:t>B*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93" name="Shape 293"/>
          <p:cNvSpPr txBox="1"/>
          <p:nvPr/>
        </p:nvSpPr>
        <p:spPr>
          <a:xfrm>
            <a:off x="9719233" y="4381867"/>
            <a:ext cx="2332400" cy="499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/>
              <a:t>AC, BD, A*, B*, BE</a:t>
            </a:r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fld id="{00000000-1234-1234-1234-123412341234}" type="slidenum">
              <a:rPr lang="en"/>
              <a:pPr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8669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415600" y="253167"/>
            <a:ext cx="11360800" cy="94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 sz="4000" dirty="0"/>
              <a:t>Model Performance on Merged PD Datasets</a:t>
            </a:r>
            <a:endParaRPr sz="4000" dirty="0"/>
          </a:p>
        </p:txBody>
      </p:sp>
      <p:graphicFrame>
        <p:nvGraphicFramePr>
          <p:cNvPr id="300" name="Shape 300"/>
          <p:cNvGraphicFramePr/>
          <p:nvPr>
            <p:extLst>
              <p:ext uri="{D42A27DB-BD31-4B8C-83A1-F6EECF244321}">
                <p14:modId xmlns:p14="http://schemas.microsoft.com/office/powerpoint/2010/main" val="4050611664"/>
              </p:ext>
            </p:extLst>
          </p:nvPr>
        </p:nvGraphicFramePr>
        <p:xfrm>
          <a:off x="426944" y="1060286"/>
          <a:ext cx="2725231" cy="552866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58014"/>
                <a:gridCol w="1667217"/>
              </a:tblGrid>
              <a:tr h="812521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Label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Accuracy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9518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100%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9518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100%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9518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100%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9518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100%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9518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98.61%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9518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98.46%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9518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97.23%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9518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96.43%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301" name="Shape 301"/>
          <p:cNvGraphicFramePr/>
          <p:nvPr>
            <p:extLst>
              <p:ext uri="{D42A27DB-BD31-4B8C-83A1-F6EECF244321}">
                <p14:modId xmlns:p14="http://schemas.microsoft.com/office/powerpoint/2010/main" val="2584696653"/>
              </p:ext>
            </p:extLst>
          </p:nvPr>
        </p:nvGraphicFramePr>
        <p:xfrm>
          <a:off x="3272230" y="1060286"/>
          <a:ext cx="2667233" cy="552866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35498"/>
                <a:gridCol w="1631735"/>
              </a:tblGrid>
              <a:tr h="81252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Label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Accuracy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95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94.45%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95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92.45%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95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92.31%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95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92.21%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95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91.67%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95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90.82%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95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88.89%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95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87.88%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302" name="Shape 302"/>
          <p:cNvGraphicFramePr/>
          <p:nvPr>
            <p:extLst>
              <p:ext uri="{D42A27DB-BD31-4B8C-83A1-F6EECF244321}">
                <p14:modId xmlns:p14="http://schemas.microsoft.com/office/powerpoint/2010/main" val="4180390235"/>
              </p:ext>
            </p:extLst>
          </p:nvPr>
        </p:nvGraphicFramePr>
        <p:xfrm>
          <a:off x="6043563" y="1060286"/>
          <a:ext cx="2857955" cy="552866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09542"/>
                <a:gridCol w="1748413"/>
              </a:tblGrid>
              <a:tr h="81252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Label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Accuracy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95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87.76%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95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84.91%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95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83.34%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95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82.61%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95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81.48%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95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81.07%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95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80.31%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95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77.80%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aphicFrame>
        <p:nvGraphicFramePr>
          <p:cNvPr id="303" name="Shape 303"/>
          <p:cNvGraphicFramePr/>
          <p:nvPr>
            <p:extLst>
              <p:ext uri="{D42A27DB-BD31-4B8C-83A1-F6EECF244321}">
                <p14:modId xmlns:p14="http://schemas.microsoft.com/office/powerpoint/2010/main" val="3309199523"/>
              </p:ext>
            </p:extLst>
          </p:nvPr>
        </p:nvGraphicFramePr>
        <p:xfrm>
          <a:off x="9002972" y="1060286"/>
          <a:ext cx="2599789" cy="552866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09314"/>
                <a:gridCol w="1590475"/>
              </a:tblGrid>
              <a:tr h="81252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Label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Accuracy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95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77%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95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76.59%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95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76%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95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75.60%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95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75.34%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95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74.47%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95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31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74.45%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895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…..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121900" marR="121900" marT="121900" marB="12190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…...</a:t>
                      </a:r>
                      <a:endParaRPr sz="18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8100" marR="38100" marT="25400" marB="254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04" name="Shape 30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fld id="{00000000-1234-1234-1234-123412341234}" type="slidenum">
              <a:rPr lang="en"/>
              <a:pPr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2959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and 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53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 dirty="0"/>
              <a:t>Structures within a cluster </a:t>
            </a:r>
            <a:endParaRPr dirty="0"/>
          </a:p>
        </p:txBody>
      </p:sp>
      <p:pic>
        <p:nvPicPr>
          <p:cNvPr id="310" name="Shape 3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7667" y="1472734"/>
            <a:ext cx="3067876" cy="474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Shape 3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7501" y="1472733"/>
            <a:ext cx="3067868" cy="4744883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Shape 3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fld id="{00000000-1234-1234-1234-123412341234}" type="slidenum">
              <a:rPr lang="en"/>
              <a:pPr/>
              <a:t>30</a:t>
            </a:fld>
            <a:endParaRPr/>
          </a:p>
        </p:txBody>
      </p:sp>
      <p:sp>
        <p:nvSpPr>
          <p:cNvPr id="313" name="Shape 313"/>
          <p:cNvSpPr txBox="1"/>
          <p:nvPr/>
        </p:nvSpPr>
        <p:spPr>
          <a:xfrm>
            <a:off x="2487500" y="6258233"/>
            <a:ext cx="1758400" cy="4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/>
              <a:t>‘check_data’</a:t>
            </a:r>
            <a:endParaRPr/>
          </a:p>
        </p:txBody>
      </p:sp>
      <p:sp>
        <p:nvSpPr>
          <p:cNvPr id="314" name="Shape 314"/>
          <p:cNvSpPr txBox="1"/>
          <p:nvPr/>
        </p:nvSpPr>
        <p:spPr>
          <a:xfrm>
            <a:off x="6747167" y="6217633"/>
            <a:ext cx="4215600" cy="1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/>
              <a:t>‘Insert_overwrite_table’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78316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 dirty="0"/>
              <a:t>Structures within a </a:t>
            </a:r>
            <a:r>
              <a:rPr lang="en" dirty="0" smtClean="0"/>
              <a:t>cluster</a:t>
            </a:r>
            <a:endParaRPr sz="3500" dirty="0"/>
          </a:p>
        </p:txBody>
      </p:sp>
      <p:pic>
        <p:nvPicPr>
          <p:cNvPr id="320" name="Shape 3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800" y="1536589"/>
            <a:ext cx="5123864" cy="5200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2533" y="1536582"/>
            <a:ext cx="5123864" cy="520091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Shape 3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fld id="{00000000-1234-1234-1234-123412341234}" type="slidenum">
              <a:rPr lang="en"/>
              <a:pPr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18485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"/>
              <a:t>Structures between clusters</a:t>
            </a:r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fld id="{00000000-1234-1234-1234-123412341234}" type="slidenum">
              <a:rPr lang="en"/>
              <a:pPr/>
              <a:t>32</a:t>
            </a:fld>
            <a:endParaRPr/>
          </a:p>
        </p:txBody>
      </p:sp>
      <p:pic>
        <p:nvPicPr>
          <p:cNvPr id="329" name="Shape 3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2367" y="1536566"/>
            <a:ext cx="4936869" cy="501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7334" y="1536567"/>
            <a:ext cx="4936869" cy="5011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1979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 smtClean="0"/>
              <a:t>Across all of PD customer clusters </a:t>
            </a:r>
            <a:r>
              <a:rPr lang="en-US" sz="3200" dirty="0"/>
              <a:t>44 labels have accuracy over 50% using merge algorithm</a:t>
            </a:r>
          </a:p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Pepperdata,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36D5F5-399E-DA4B-B2F8-5BD5CF6BC56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68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1143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 smtClean="0"/>
              <a:t>Do these 44 labels really describe distinct job types on Big Data clusters?  If so, what does this imply for scheduling and resource allocation?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Pepperdata,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36D5F5-399E-DA4B-B2F8-5BD5CF6BC56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27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412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1022" y="731520"/>
            <a:ext cx="11676829" cy="5982317"/>
            <a:chOff x="1150546" y="1682612"/>
            <a:chExt cx="10067253" cy="4168535"/>
          </a:xfrm>
        </p:grpSpPr>
        <p:sp>
          <p:nvSpPr>
            <p:cNvPr id="6" name="Rounded Rectangle 5"/>
            <p:cNvSpPr/>
            <p:nvPr/>
          </p:nvSpPr>
          <p:spPr>
            <a:xfrm>
              <a:off x="1150546" y="1682612"/>
              <a:ext cx="10067253" cy="4168535"/>
            </a:xfrm>
            <a:prstGeom prst="roundRect">
              <a:avLst>
                <a:gd name="adj" fmla="val 5762"/>
              </a:avLst>
            </a:prstGeom>
            <a:solidFill>
              <a:srgbClr val="F9F9F9"/>
            </a:solidFill>
            <a:ln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Shape 3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9901" y="1899723"/>
              <a:ext cx="2149762" cy="3710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Shape 3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824956" y="1899723"/>
              <a:ext cx="2066069" cy="3710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3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16317" y="1899723"/>
              <a:ext cx="2419132" cy="3710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316"/>
            <p:cNvPicPr preferRelativeResize="0"/>
            <p:nvPr/>
          </p:nvPicPr>
          <p:blipFill rotWithShape="1">
            <a:blip r:embed="rId5">
              <a:alphaModFix/>
            </a:blip>
            <a:srcRect b="8357"/>
            <a:stretch/>
          </p:blipFill>
          <p:spPr>
            <a:xfrm>
              <a:off x="8771594" y="1899723"/>
              <a:ext cx="2191158" cy="37109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" name="Picture 3" descr="metrics — Memory grou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91" y="1474573"/>
            <a:ext cx="8239796" cy="31698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76200" dir="2580000" algn="ctr" rotWithShape="0">
              <a:srgbClr val="000000">
                <a:alpha val="16000"/>
              </a:srgbClr>
            </a:outerShdw>
          </a:effectLst>
        </p:spPr>
      </p:pic>
      <p:pic>
        <p:nvPicPr>
          <p:cNvPr id="14" name="Picture 13" descr="metrics — Local FS stats group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090" y="3443417"/>
            <a:ext cx="8120745" cy="215332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dist="76200" dir="2580000" algn="ctr" rotWithShape="0">
              <a:srgbClr val="000000">
                <a:alpha val="16000"/>
              </a:srgb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182224" y="0"/>
            <a:ext cx="5008810" cy="556968"/>
            <a:chOff x="182224" y="0"/>
            <a:chExt cx="5008810" cy="556968"/>
          </a:xfrm>
        </p:grpSpPr>
        <p:sp>
          <p:nvSpPr>
            <p:cNvPr id="16" name="Round Same Side Corner Rectangle 15"/>
            <p:cNvSpPr/>
            <p:nvPr/>
          </p:nvSpPr>
          <p:spPr>
            <a:xfrm flipV="1">
              <a:off x="182224" y="0"/>
              <a:ext cx="971302" cy="556968"/>
            </a:xfrm>
            <a:prstGeom prst="round2SameRect">
              <a:avLst/>
            </a:prstGeom>
            <a:solidFill>
              <a:srgbClr val="F2F2F2"/>
            </a:solidFill>
            <a:ln w="3175">
              <a:solidFill>
                <a:srgbClr val="BFBFB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8288" tIns="91440" rIns="18288" bIns="109728" rtlCol="0" anchor="b" anchorCtr="0"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>
                <a:lnSpc>
                  <a:spcPct val="110000"/>
                </a:lnSpc>
                <a:spcBef>
                  <a:spcPts val="5000"/>
                </a:spcBef>
              </a:pPr>
              <a:r>
                <a:rPr lang="en-US" sz="1200" dirty="0">
                  <a:solidFill>
                    <a:srgbClr val="44536A"/>
                  </a:solidFill>
                  <a:latin typeface="Gotham Medium" charset="0"/>
                  <a:ea typeface="Gotham Medium" charset="0"/>
                  <a:cs typeface="Gotham Medium" charset="0"/>
                </a:rPr>
                <a:t>Code</a:t>
              </a:r>
              <a:br>
                <a:rPr lang="en-US" sz="1200" dirty="0">
                  <a:solidFill>
                    <a:srgbClr val="44536A"/>
                  </a:solidFill>
                  <a:latin typeface="Gotham Medium" charset="0"/>
                  <a:ea typeface="Gotham Medium" charset="0"/>
                  <a:cs typeface="Gotham Medium" charset="0"/>
                </a:rPr>
              </a:br>
              <a:r>
                <a:rPr lang="en-US" sz="1200" dirty="0">
                  <a:solidFill>
                    <a:srgbClr val="44536A"/>
                  </a:solidFill>
                  <a:latin typeface="Gotham Medium" charset="0"/>
                  <a:ea typeface="Gotham Medium" charset="0"/>
                  <a:cs typeface="Gotham Medium" charset="0"/>
                </a:rPr>
                <a:t>Analyzer</a:t>
              </a:r>
            </a:p>
          </p:txBody>
        </p:sp>
        <p:sp>
          <p:nvSpPr>
            <p:cNvPr id="17" name="Round Same Side Corner Rectangle 16"/>
            <p:cNvSpPr/>
            <p:nvPr/>
          </p:nvSpPr>
          <p:spPr>
            <a:xfrm flipV="1">
              <a:off x="2200978" y="0"/>
              <a:ext cx="971302" cy="556968"/>
            </a:xfrm>
            <a:prstGeom prst="round2SameRect">
              <a:avLst/>
            </a:prstGeom>
            <a:solidFill>
              <a:srgbClr val="D11D24"/>
            </a:solidFill>
            <a:ln w="3175">
              <a:solidFill>
                <a:srgbClr val="D11D2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8288" tIns="91440" rIns="18288" bIns="109728" rtlCol="0" anchor="b" anchorCtr="0"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>
                <a:lnSpc>
                  <a:spcPct val="110000"/>
                </a:lnSpc>
                <a:spcBef>
                  <a:spcPts val="500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Gotham Medium" charset="0"/>
                  <a:ea typeface="Gotham Medium" charset="0"/>
                  <a:cs typeface="Gotham Medium" charset="0"/>
                </a:rPr>
                <a:t>Cluster</a:t>
              </a:r>
              <a:br>
                <a:rPr lang="en-US" sz="1200" dirty="0">
                  <a:solidFill>
                    <a:schemeClr val="bg1"/>
                  </a:solidFill>
                  <a:latin typeface="Gotham Medium" charset="0"/>
                  <a:ea typeface="Gotham Medium" charset="0"/>
                  <a:cs typeface="Gotham Medium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Gotham Medium" charset="0"/>
                  <a:ea typeface="Gotham Medium" charset="0"/>
                  <a:cs typeface="Gotham Medium" charset="0"/>
                </a:rPr>
                <a:t>Analyzer</a:t>
              </a:r>
            </a:p>
          </p:txBody>
        </p:sp>
        <p:sp>
          <p:nvSpPr>
            <p:cNvPr id="18" name="Round Same Side Corner Rectangle 17"/>
            <p:cNvSpPr/>
            <p:nvPr/>
          </p:nvSpPr>
          <p:spPr>
            <a:xfrm flipV="1">
              <a:off x="3210355" y="0"/>
              <a:ext cx="971302" cy="556968"/>
            </a:xfrm>
            <a:prstGeom prst="round2SameRect">
              <a:avLst/>
            </a:prstGeom>
            <a:solidFill>
              <a:srgbClr val="F2F2F2"/>
            </a:solidFill>
            <a:ln w="3175">
              <a:solidFill>
                <a:srgbClr val="BFBFB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8288" tIns="91440" rIns="18288" bIns="109728" rtlCol="0" anchor="b" anchorCtr="0"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>
                <a:lnSpc>
                  <a:spcPct val="110000"/>
                </a:lnSpc>
                <a:spcBef>
                  <a:spcPts val="5000"/>
                </a:spcBef>
              </a:pPr>
              <a:r>
                <a:rPr lang="en-US" sz="1200" dirty="0">
                  <a:solidFill>
                    <a:srgbClr val="44536A"/>
                  </a:solidFill>
                  <a:latin typeface="Gotham Medium" charset="0"/>
                  <a:ea typeface="Gotham Medium" charset="0"/>
                  <a:cs typeface="Gotham Medium" charset="0"/>
                </a:rPr>
                <a:t>Capacity</a:t>
              </a:r>
              <a:br>
                <a:rPr lang="en-US" sz="1200" dirty="0">
                  <a:solidFill>
                    <a:srgbClr val="44536A"/>
                  </a:solidFill>
                  <a:latin typeface="Gotham Medium" charset="0"/>
                  <a:ea typeface="Gotham Medium" charset="0"/>
                  <a:cs typeface="Gotham Medium" charset="0"/>
                </a:rPr>
              </a:br>
              <a:r>
                <a:rPr lang="en-US" sz="1200" dirty="0">
                  <a:solidFill>
                    <a:srgbClr val="44536A"/>
                  </a:solidFill>
                  <a:latin typeface="Gotham Medium" charset="0"/>
                  <a:ea typeface="Gotham Medium" charset="0"/>
                  <a:cs typeface="Gotham Medium" charset="0"/>
                </a:rPr>
                <a:t>Optimizer</a:t>
              </a:r>
            </a:p>
          </p:txBody>
        </p:sp>
        <p:sp>
          <p:nvSpPr>
            <p:cNvPr id="24" name="Round Same Side Corner Rectangle 23"/>
            <p:cNvSpPr/>
            <p:nvPr/>
          </p:nvSpPr>
          <p:spPr>
            <a:xfrm flipV="1">
              <a:off x="1191601" y="0"/>
              <a:ext cx="971303" cy="556968"/>
            </a:xfrm>
            <a:prstGeom prst="round2SameRect">
              <a:avLst/>
            </a:prstGeom>
            <a:solidFill>
              <a:srgbClr val="F2F2F2"/>
            </a:solidFill>
            <a:ln w="3175">
              <a:solidFill>
                <a:srgbClr val="BFBFB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8288" tIns="91440" rIns="18288" bIns="109728" rtlCol="0" anchor="b" anchorCtr="0"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>
                <a:lnSpc>
                  <a:spcPct val="110000"/>
                </a:lnSpc>
                <a:spcBef>
                  <a:spcPts val="5000"/>
                </a:spcBef>
              </a:pPr>
              <a:r>
                <a:rPr lang="en-US" sz="1200" dirty="0">
                  <a:solidFill>
                    <a:srgbClr val="44536A"/>
                  </a:solidFill>
                  <a:latin typeface="Gotham Medium" charset="0"/>
                  <a:ea typeface="Gotham Medium" charset="0"/>
                  <a:cs typeface="Gotham Medium" charset="0"/>
                </a:rPr>
                <a:t>Application</a:t>
              </a:r>
              <a:br>
                <a:rPr lang="en-US" sz="1200" dirty="0">
                  <a:solidFill>
                    <a:srgbClr val="44536A"/>
                  </a:solidFill>
                  <a:latin typeface="Gotham Medium" charset="0"/>
                  <a:ea typeface="Gotham Medium" charset="0"/>
                  <a:cs typeface="Gotham Medium" charset="0"/>
                </a:rPr>
              </a:br>
              <a:r>
                <a:rPr lang="en-US" sz="1200" dirty="0">
                  <a:solidFill>
                    <a:srgbClr val="44536A"/>
                  </a:solidFill>
                  <a:latin typeface="Gotham Medium" charset="0"/>
                  <a:ea typeface="Gotham Medium" charset="0"/>
                  <a:cs typeface="Gotham Medium" charset="0"/>
                </a:rPr>
                <a:t>Profiler</a:t>
              </a:r>
            </a:p>
          </p:txBody>
        </p:sp>
        <p:sp>
          <p:nvSpPr>
            <p:cNvPr id="25" name="Round Same Side Corner Rectangle 24"/>
            <p:cNvSpPr/>
            <p:nvPr/>
          </p:nvSpPr>
          <p:spPr>
            <a:xfrm flipV="1">
              <a:off x="4219731" y="0"/>
              <a:ext cx="971303" cy="556968"/>
            </a:xfrm>
            <a:prstGeom prst="round2SameRect">
              <a:avLst/>
            </a:prstGeom>
            <a:solidFill>
              <a:srgbClr val="F2F2F2"/>
            </a:solidFill>
            <a:ln w="3175">
              <a:solidFill>
                <a:srgbClr val="BFBFB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8288" tIns="91440" rIns="18288" bIns="109728" rtlCol="0" anchor="b" anchorCtr="0">
              <a:scene3d>
                <a:camera prst="orthographicFront">
                  <a:rot lat="0" lon="0" rev="10800000"/>
                </a:camera>
                <a:lightRig rig="threePt" dir="t"/>
              </a:scene3d>
            </a:bodyPr>
            <a:lstStyle/>
            <a:p>
              <a:pPr algn="ctr">
                <a:lnSpc>
                  <a:spcPct val="110000"/>
                </a:lnSpc>
                <a:spcBef>
                  <a:spcPts val="5000"/>
                </a:spcBef>
              </a:pPr>
              <a:r>
                <a:rPr lang="en-US" sz="1200" dirty="0">
                  <a:solidFill>
                    <a:srgbClr val="44536A"/>
                  </a:solidFill>
                  <a:latin typeface="Gotham Medium" charset="0"/>
                  <a:ea typeface="Gotham Medium" charset="0"/>
                  <a:cs typeface="Gotham Medium" charset="0"/>
                </a:rPr>
                <a:t>Policy</a:t>
              </a:r>
              <a:br>
                <a:rPr lang="en-US" sz="1200" dirty="0">
                  <a:solidFill>
                    <a:srgbClr val="44536A"/>
                  </a:solidFill>
                  <a:latin typeface="Gotham Medium" charset="0"/>
                  <a:ea typeface="Gotham Medium" charset="0"/>
                  <a:cs typeface="Gotham Medium" charset="0"/>
                </a:rPr>
              </a:br>
              <a:r>
                <a:rPr lang="en-US" sz="1200" dirty="0">
                  <a:solidFill>
                    <a:srgbClr val="44536A"/>
                  </a:solidFill>
                  <a:latin typeface="Gotham Medium" charset="0"/>
                  <a:ea typeface="Gotham Medium" charset="0"/>
                  <a:cs typeface="Gotham Medium" charset="0"/>
                </a:rPr>
                <a:t>Enforcer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2091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9098" y="782866"/>
            <a:ext cx="11142921" cy="765048"/>
          </a:xfrm>
        </p:spPr>
        <p:txBody>
          <a:bodyPr>
            <a:noAutofit/>
          </a:bodyPr>
          <a:lstStyle/>
          <a:p>
            <a:r>
              <a:rPr lang="en-US" dirty="0"/>
              <a:t>Pepperdata Telemetry Data Scale</a:t>
            </a:r>
          </a:p>
        </p:txBody>
      </p:sp>
      <p:sp>
        <p:nvSpPr>
          <p:cNvPr id="64" name="Plus 63"/>
          <p:cNvSpPr/>
          <p:nvPr/>
        </p:nvSpPr>
        <p:spPr>
          <a:xfrm rot="2700000">
            <a:off x="2481487" y="3421540"/>
            <a:ext cx="389896" cy="389896"/>
          </a:xfrm>
          <a:prstGeom prst="mathPlus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Plus 64"/>
          <p:cNvSpPr/>
          <p:nvPr/>
        </p:nvSpPr>
        <p:spPr>
          <a:xfrm rot="2700000">
            <a:off x="4760581" y="3421540"/>
            <a:ext cx="389896" cy="389896"/>
          </a:xfrm>
          <a:prstGeom prst="mathPlus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Plus 65"/>
          <p:cNvSpPr/>
          <p:nvPr/>
        </p:nvSpPr>
        <p:spPr>
          <a:xfrm rot="2700000">
            <a:off x="7042596" y="3421540"/>
            <a:ext cx="389896" cy="389896"/>
          </a:xfrm>
          <a:prstGeom prst="mathPlus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Equal 66"/>
          <p:cNvSpPr>
            <a:spLocks noChangeAspect="1"/>
          </p:cNvSpPr>
          <p:nvPr/>
        </p:nvSpPr>
        <p:spPr>
          <a:xfrm>
            <a:off x="9321365" y="3419952"/>
            <a:ext cx="393073" cy="393073"/>
          </a:xfrm>
          <a:prstGeom prst="mathEqual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Shape 158"/>
          <p:cNvSpPr txBox="1">
            <a:spLocks/>
          </p:cNvSpPr>
          <p:nvPr/>
        </p:nvSpPr>
        <p:spPr>
          <a:xfrm>
            <a:off x="792183" y="1813568"/>
            <a:ext cx="10663235" cy="6197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27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spcBef>
                <a:spcPts val="0"/>
              </a:spcBef>
              <a:buSzPct val="25000"/>
            </a:pPr>
            <a:r>
              <a:rPr lang="en-US" sz="3600" dirty="0" smtClean="0">
                <a:latin typeface="Gotham Light"/>
                <a:ea typeface="Gotham Medium" charset="0"/>
                <a:cs typeface="Gotham Light"/>
              </a:rPr>
              <a:t>Example production deployment:</a:t>
            </a:r>
            <a:endParaRPr lang="en-US" sz="3600" dirty="0">
              <a:latin typeface="Gotham Light"/>
              <a:ea typeface="Gotham Medium" charset="0"/>
              <a:cs typeface="Gotham Ligh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Pepperdata, Inc.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36D5F5-399E-DA4B-B2F8-5BD5CF6BC56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2" name="Shape 160"/>
          <p:cNvSpPr/>
          <p:nvPr/>
        </p:nvSpPr>
        <p:spPr>
          <a:xfrm>
            <a:off x="676605" y="2735667"/>
            <a:ext cx="1737220" cy="1737220"/>
          </a:xfrm>
          <a:prstGeom prst="roundRect">
            <a:avLst>
              <a:gd name="adj" fmla="val 16667"/>
            </a:avLst>
          </a:prstGeom>
          <a:solidFill>
            <a:srgbClr val="44546A"/>
          </a:solidFill>
          <a:ln>
            <a:noFill/>
          </a:ln>
        </p:spPr>
        <p:txBody>
          <a:bodyPr lIns="45720" tIns="45720" rIns="45720" bIns="45720" anchor="ctr" anchorCtr="0">
            <a:noAutofit/>
          </a:bodyPr>
          <a:lstStyle/>
          <a:p>
            <a:pPr lvl="0" algn="ctr">
              <a:lnSpc>
                <a:spcPct val="90000"/>
              </a:lnSpc>
              <a:buSzPct val="25000"/>
            </a:pPr>
            <a:r>
              <a:rPr lang="en-US" sz="2400" dirty="0">
                <a:solidFill>
                  <a:schemeClr val="lt1"/>
                </a:solidFill>
                <a:latin typeface="Gotham Light"/>
                <a:ea typeface="Gotham Medium" charset="0"/>
                <a:cs typeface="Gotham Light"/>
                <a:sym typeface="Montserrat"/>
              </a:rPr>
              <a:t>570</a:t>
            </a:r>
          </a:p>
          <a:p>
            <a:pPr lvl="0" algn="ctr">
              <a:lnSpc>
                <a:spcPct val="90000"/>
              </a:lnSpc>
              <a:buSzPct val="25000"/>
            </a:pPr>
            <a:r>
              <a:rPr lang="en-US" sz="2400" dirty="0">
                <a:solidFill>
                  <a:schemeClr val="lt1"/>
                </a:solidFill>
                <a:latin typeface="Gotham Light"/>
                <a:ea typeface="Gotham Medium" charset="0"/>
                <a:cs typeface="Gotham Light"/>
                <a:sym typeface="Montserrat"/>
              </a:rPr>
              <a:t>Nodes</a:t>
            </a:r>
          </a:p>
        </p:txBody>
      </p:sp>
      <p:sp>
        <p:nvSpPr>
          <p:cNvPr id="33" name="Shape 164"/>
          <p:cNvSpPr/>
          <p:nvPr/>
        </p:nvSpPr>
        <p:spPr>
          <a:xfrm>
            <a:off x="2955724" y="2735667"/>
            <a:ext cx="1737220" cy="1737220"/>
          </a:xfrm>
          <a:prstGeom prst="roundRect">
            <a:avLst>
              <a:gd name="adj" fmla="val 16667"/>
            </a:avLst>
          </a:prstGeom>
          <a:solidFill>
            <a:srgbClr val="44546A"/>
          </a:solidFill>
          <a:ln>
            <a:noFill/>
          </a:ln>
        </p:spPr>
        <p:txBody>
          <a:bodyPr lIns="45720" tIns="45720" rIns="45720" bIns="45720" anchor="ctr" anchorCtr="0">
            <a:noAutofit/>
          </a:bodyPr>
          <a:lstStyle/>
          <a:p>
            <a:pPr lvl="0" algn="ctr">
              <a:lnSpc>
                <a:spcPct val="90000"/>
              </a:lnSpc>
              <a:buSzPct val="25000"/>
            </a:pPr>
            <a:r>
              <a:rPr lang="en-US" sz="2400" dirty="0">
                <a:solidFill>
                  <a:schemeClr val="lt1"/>
                </a:solidFill>
                <a:latin typeface="Gotham Light"/>
                <a:ea typeface="Gotham Medium" charset="0"/>
                <a:cs typeface="Gotham Light"/>
                <a:sym typeface="Montserrat"/>
              </a:rPr>
              <a:t>20</a:t>
            </a:r>
          </a:p>
          <a:p>
            <a:pPr lvl="0" algn="ctr">
              <a:lnSpc>
                <a:spcPct val="90000"/>
              </a:lnSpc>
              <a:buSzPct val="25000"/>
            </a:pPr>
            <a:r>
              <a:rPr lang="en-US" sz="2400" dirty="0">
                <a:solidFill>
                  <a:schemeClr val="lt1"/>
                </a:solidFill>
                <a:latin typeface="Gotham Light"/>
                <a:ea typeface="Gotham Medium" charset="0"/>
                <a:cs typeface="Gotham Light"/>
                <a:sym typeface="Montserrat"/>
              </a:rPr>
              <a:t>Tasks /</a:t>
            </a:r>
            <a:br>
              <a:rPr lang="en-US" sz="2400" dirty="0">
                <a:solidFill>
                  <a:schemeClr val="lt1"/>
                </a:solidFill>
                <a:latin typeface="Gotham Light"/>
                <a:ea typeface="Gotham Medium" charset="0"/>
                <a:cs typeface="Gotham Light"/>
                <a:sym typeface="Montserrat"/>
              </a:rPr>
            </a:br>
            <a:r>
              <a:rPr lang="en-US" sz="2400" dirty="0">
                <a:solidFill>
                  <a:schemeClr val="lt1"/>
                </a:solidFill>
                <a:latin typeface="Gotham Light"/>
                <a:ea typeface="Gotham Medium" charset="0"/>
                <a:cs typeface="Gotham Light"/>
                <a:sym typeface="Montserrat"/>
              </a:rPr>
              <a:t>Node</a:t>
            </a:r>
          </a:p>
        </p:txBody>
      </p:sp>
      <p:sp>
        <p:nvSpPr>
          <p:cNvPr id="34" name="Shape 168"/>
          <p:cNvSpPr/>
          <p:nvPr/>
        </p:nvSpPr>
        <p:spPr>
          <a:xfrm>
            <a:off x="5234843" y="2735667"/>
            <a:ext cx="1737220" cy="1737220"/>
          </a:xfrm>
          <a:prstGeom prst="roundRect">
            <a:avLst>
              <a:gd name="adj" fmla="val 16667"/>
            </a:avLst>
          </a:prstGeom>
          <a:solidFill>
            <a:srgbClr val="44546A"/>
          </a:solidFill>
          <a:ln>
            <a:noFill/>
          </a:ln>
        </p:spPr>
        <p:txBody>
          <a:bodyPr lIns="45720" tIns="45720" rIns="45720" bIns="45720" anchor="ctr" anchorCtr="0">
            <a:noAutofit/>
          </a:bodyPr>
          <a:lstStyle/>
          <a:p>
            <a:pPr lvl="0" algn="ctr">
              <a:lnSpc>
                <a:spcPct val="90000"/>
              </a:lnSpc>
              <a:buSzPct val="25000"/>
            </a:pPr>
            <a:r>
              <a:rPr lang="en-US" sz="2400" dirty="0">
                <a:solidFill>
                  <a:schemeClr val="lt1"/>
                </a:solidFill>
                <a:latin typeface="Gotham Light"/>
                <a:ea typeface="Gotham Medium" charset="0"/>
                <a:cs typeface="Gotham Light"/>
                <a:sym typeface="Montserrat"/>
              </a:rPr>
              <a:t>300</a:t>
            </a:r>
          </a:p>
          <a:p>
            <a:pPr lvl="0" algn="ctr">
              <a:lnSpc>
                <a:spcPct val="90000"/>
              </a:lnSpc>
              <a:buSzPct val="25000"/>
            </a:pPr>
            <a:r>
              <a:rPr lang="en-US" sz="2400" dirty="0">
                <a:solidFill>
                  <a:schemeClr val="lt1"/>
                </a:solidFill>
                <a:latin typeface="Gotham Light"/>
                <a:ea typeface="Gotham Medium" charset="0"/>
                <a:cs typeface="Gotham Light"/>
                <a:sym typeface="Montserrat"/>
              </a:rPr>
              <a:t>Metrics / Task</a:t>
            </a:r>
          </a:p>
        </p:txBody>
      </p:sp>
      <p:sp>
        <p:nvSpPr>
          <p:cNvPr id="35" name="Shape 172"/>
          <p:cNvSpPr/>
          <p:nvPr/>
        </p:nvSpPr>
        <p:spPr>
          <a:xfrm>
            <a:off x="7513962" y="2735667"/>
            <a:ext cx="1737220" cy="1737220"/>
          </a:xfrm>
          <a:prstGeom prst="roundRect">
            <a:avLst>
              <a:gd name="adj" fmla="val 16667"/>
            </a:avLst>
          </a:prstGeom>
          <a:solidFill>
            <a:srgbClr val="44546A"/>
          </a:solidFill>
          <a:ln>
            <a:noFill/>
          </a:ln>
        </p:spPr>
        <p:txBody>
          <a:bodyPr lIns="45720" tIns="45720" rIns="45720" bIns="45720" anchor="ctr" anchorCtr="0">
            <a:noAutofit/>
          </a:bodyPr>
          <a:lstStyle/>
          <a:p>
            <a:pPr lvl="0" algn="ctr">
              <a:lnSpc>
                <a:spcPct val="90000"/>
              </a:lnSpc>
              <a:buSzPct val="25000"/>
            </a:pPr>
            <a:r>
              <a:rPr lang="en-US" sz="2400" dirty="0" smtClean="0">
                <a:solidFill>
                  <a:schemeClr val="lt1"/>
                </a:solidFill>
                <a:latin typeface="Gotham Light"/>
                <a:ea typeface="Gotham Medium" charset="0"/>
                <a:cs typeface="Gotham Light"/>
                <a:sym typeface="Montserrat"/>
              </a:rPr>
              <a:t>5-Sec </a:t>
            </a:r>
            <a:r>
              <a:rPr lang="en-US" sz="2400" dirty="0">
                <a:solidFill>
                  <a:schemeClr val="lt1"/>
                </a:solidFill>
                <a:latin typeface="Gotham Light"/>
                <a:ea typeface="Gotham Medium" charset="0"/>
                <a:cs typeface="Gotham Light"/>
                <a:sym typeface="Montserrat"/>
              </a:rPr>
              <a:t>Sampling</a:t>
            </a:r>
          </a:p>
        </p:txBody>
      </p:sp>
      <p:sp>
        <p:nvSpPr>
          <p:cNvPr id="36" name="Shape 176"/>
          <p:cNvSpPr/>
          <p:nvPr/>
        </p:nvSpPr>
        <p:spPr>
          <a:xfrm>
            <a:off x="9793081" y="2735667"/>
            <a:ext cx="1737220" cy="1737220"/>
          </a:xfrm>
          <a:prstGeom prst="roundRect">
            <a:avLst>
              <a:gd name="adj" fmla="val 16667"/>
            </a:avLst>
          </a:prstGeom>
          <a:solidFill>
            <a:srgbClr val="C30021"/>
          </a:solidFill>
          <a:ln>
            <a:noFill/>
          </a:ln>
        </p:spPr>
        <p:txBody>
          <a:bodyPr lIns="45720" tIns="45720" rIns="45720" bIns="45720" anchor="ctr" anchorCtr="0">
            <a:noAutofit/>
          </a:bodyPr>
          <a:lstStyle/>
          <a:p>
            <a:pPr lvl="0" algn="ctr">
              <a:lnSpc>
                <a:spcPct val="90000"/>
              </a:lnSpc>
              <a:buSzPct val="25000"/>
            </a:pPr>
            <a:r>
              <a:rPr lang="en-US" sz="2400" dirty="0">
                <a:solidFill>
                  <a:schemeClr val="lt1"/>
                </a:solidFill>
                <a:latin typeface="Gotham Light"/>
                <a:ea typeface="Gotham Medium" charset="0"/>
                <a:cs typeface="Gotham Light"/>
                <a:sym typeface="Montserrat"/>
              </a:rPr>
              <a:t>41 Million</a:t>
            </a:r>
          </a:p>
          <a:p>
            <a:pPr lvl="0" algn="ctr">
              <a:lnSpc>
                <a:spcPct val="90000"/>
              </a:lnSpc>
              <a:buSzPct val="25000"/>
            </a:pPr>
            <a:r>
              <a:rPr lang="en-US" sz="2400" dirty="0">
                <a:solidFill>
                  <a:schemeClr val="lt1"/>
                </a:solidFill>
                <a:latin typeface="Gotham Light"/>
                <a:ea typeface="Gotham Medium" charset="0"/>
                <a:cs typeface="Gotham Light"/>
                <a:sym typeface="Montserrat"/>
              </a:rPr>
              <a:t>Points / Minute</a:t>
            </a:r>
          </a:p>
        </p:txBody>
      </p:sp>
    </p:spTree>
    <p:extLst>
      <p:ext uri="{BB962C8B-B14F-4D97-AF65-F5344CB8AC3E}">
        <p14:creationId xmlns:p14="http://schemas.microsoft.com/office/powerpoint/2010/main" val="450675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72725" y="1742817"/>
            <a:ext cx="3668755" cy="3868785"/>
          </a:xfrm>
          <a:prstGeom prst="rect">
            <a:avLst/>
          </a:prstGeom>
          <a:solidFill>
            <a:srgbClr val="00B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172725" y="1742818"/>
            <a:ext cx="3668756" cy="3599960"/>
          </a:xfrm>
          <a:prstGeom prst="rect">
            <a:avLst/>
          </a:prstGeom>
          <a:noFill/>
          <a:ln>
            <a:noFill/>
          </a:ln>
        </p:spPr>
        <p:txBody>
          <a:bodyPr wrap="square" tIns="27432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600" dirty="0" smtClean="0">
                <a:solidFill>
                  <a:schemeClr val="bg1"/>
                </a:solidFill>
                <a:latin typeface="Gotham Black" charset="0"/>
                <a:ea typeface="Gotham Black" charset="0"/>
                <a:cs typeface="Gotham Black" charset="0"/>
              </a:rPr>
              <a:t>300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solidFill>
                  <a:schemeClr val="bg1"/>
                </a:solidFill>
                <a:latin typeface="Gotham Bold" charset="0"/>
                <a:ea typeface="Gotham Bold" charset="0"/>
                <a:cs typeface="Gotham Bold" charset="0"/>
              </a:rPr>
              <a:t>Trillion</a:t>
            </a:r>
            <a:br>
              <a:rPr lang="en-US" sz="4400" dirty="0" smtClean="0">
                <a:solidFill>
                  <a:schemeClr val="bg1"/>
                </a:solidFill>
                <a:latin typeface="Gotham Bold" charset="0"/>
                <a:ea typeface="Gotham Bold" charset="0"/>
                <a:cs typeface="Gotham Bold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Performance</a:t>
            </a:r>
            <a:br>
              <a:rPr lang="en-US" sz="3200" dirty="0" smtClean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Data</a:t>
            </a:r>
            <a:r>
              <a:rPr lang="en-US" sz="3200" dirty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Points Collected</a:t>
            </a:r>
            <a:endParaRPr lang="en-US" sz="3200" dirty="0">
              <a:solidFill>
                <a:schemeClr val="bg1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34180" y="317948"/>
            <a:ext cx="11723640" cy="1038030"/>
          </a:xfrm>
        </p:spPr>
        <p:txBody>
          <a:bodyPr>
            <a:normAutofit/>
          </a:bodyPr>
          <a:lstStyle/>
          <a:p>
            <a:r>
              <a:rPr lang="en-US" dirty="0" smtClean="0"/>
              <a:t>Our Big Data About Production </a:t>
            </a:r>
            <a:r>
              <a:rPr lang="en-US" dirty="0"/>
              <a:t>Big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Pepperdata, Inc.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36D5F5-399E-DA4B-B2F8-5BD5CF6BC56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7465" y="1742817"/>
            <a:ext cx="3668755" cy="3868785"/>
          </a:xfrm>
          <a:prstGeom prst="rect">
            <a:avLst/>
          </a:prstGeom>
          <a:solidFill>
            <a:srgbClr val="D11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75095" y="1742817"/>
            <a:ext cx="3668755" cy="3868785"/>
          </a:xfrm>
          <a:prstGeom prst="rect">
            <a:avLst/>
          </a:prstGeom>
          <a:solidFill>
            <a:srgbClr val="777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7465" y="1742818"/>
            <a:ext cx="3668754" cy="3156762"/>
          </a:xfrm>
          <a:prstGeom prst="rect">
            <a:avLst/>
          </a:prstGeom>
          <a:noFill/>
          <a:ln>
            <a:noFill/>
          </a:ln>
        </p:spPr>
        <p:txBody>
          <a:bodyPr wrap="square" tIns="27432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9600" dirty="0" smtClean="0">
                <a:solidFill>
                  <a:schemeClr val="bg1"/>
                </a:solidFill>
                <a:latin typeface="Gotham Black" charset="0"/>
                <a:ea typeface="Gotham Black" charset="0"/>
                <a:cs typeface="Gotham Black" charset="0"/>
              </a:rPr>
              <a:t>22</a:t>
            </a:r>
            <a:r>
              <a:rPr lang="en-US" sz="4400" dirty="0" smtClean="0">
                <a:solidFill>
                  <a:schemeClr val="bg1"/>
                </a:solidFill>
                <a:latin typeface="Gotham Black" charset="0"/>
                <a:ea typeface="Gotham Black" charset="0"/>
                <a:cs typeface="Gotham Black" charset="0"/>
              </a:rPr>
              <a:t/>
            </a:r>
            <a:br>
              <a:rPr lang="en-US" sz="4400" dirty="0" smtClean="0">
                <a:solidFill>
                  <a:schemeClr val="bg1"/>
                </a:solidFill>
                <a:latin typeface="Gotham Black" charset="0"/>
                <a:ea typeface="Gotham Black" charset="0"/>
                <a:cs typeface="Gotham Black" charset="0"/>
              </a:rPr>
            </a:br>
            <a:r>
              <a:rPr lang="en-US" sz="4400" dirty="0" smtClean="0">
                <a:solidFill>
                  <a:schemeClr val="bg1"/>
                </a:solidFill>
                <a:latin typeface="Gotham Bold" charset="0"/>
                <a:ea typeface="Gotham Bold" charset="0"/>
                <a:cs typeface="Gotham Bold" charset="0"/>
              </a:rPr>
              <a:t>Thousand</a:t>
            </a:r>
            <a:br>
              <a:rPr lang="en-US" sz="4400" dirty="0" smtClean="0">
                <a:solidFill>
                  <a:schemeClr val="bg1"/>
                </a:solidFill>
                <a:latin typeface="Gotham Bold" charset="0"/>
                <a:ea typeface="Gotham Bold" charset="0"/>
                <a:cs typeface="Gotham Bold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Production</a:t>
            </a:r>
            <a:br>
              <a:rPr lang="en-US" sz="3200" dirty="0" smtClean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Nodes</a:t>
            </a:r>
            <a:endParaRPr lang="en-US" sz="3200" dirty="0">
              <a:solidFill>
                <a:schemeClr val="bg1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75094" y="1742818"/>
            <a:ext cx="3668756" cy="2705356"/>
          </a:xfrm>
          <a:prstGeom prst="rect">
            <a:avLst/>
          </a:prstGeom>
          <a:noFill/>
          <a:ln>
            <a:noFill/>
          </a:ln>
        </p:spPr>
        <p:txBody>
          <a:bodyPr wrap="square" tIns="27432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600" dirty="0" smtClean="0">
                <a:solidFill>
                  <a:schemeClr val="bg1"/>
                </a:solidFill>
                <a:latin typeface="Gotham Black" charset="0"/>
                <a:ea typeface="Gotham Black" charset="0"/>
                <a:cs typeface="Gotham Black" charset="0"/>
              </a:rPr>
              <a:t>50</a:t>
            </a:r>
          </a:p>
          <a:p>
            <a:pPr algn="ctr">
              <a:lnSpc>
                <a:spcPct val="90000"/>
              </a:lnSpc>
            </a:pPr>
            <a:r>
              <a:rPr lang="en-US" sz="4400" dirty="0" smtClean="0">
                <a:solidFill>
                  <a:schemeClr val="bg1"/>
                </a:solidFill>
                <a:latin typeface="Gotham Bold" charset="0"/>
                <a:ea typeface="Gotham Bold" charset="0"/>
                <a:cs typeface="Gotham Bold" charset="0"/>
              </a:rPr>
              <a:t>Million</a:t>
            </a:r>
            <a:br>
              <a:rPr lang="en-US" sz="4400" dirty="0" smtClean="0">
                <a:solidFill>
                  <a:schemeClr val="bg1"/>
                </a:solidFill>
                <a:latin typeface="Gotham Bold" charset="0"/>
                <a:ea typeface="Gotham Bold" charset="0"/>
                <a:cs typeface="Gotham Bold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Gotham Medium" charset="0"/>
                <a:ea typeface="Gotham Medium" charset="0"/>
                <a:cs typeface="Gotham Medium" charset="0"/>
              </a:rPr>
              <a:t>Jobs/Year</a:t>
            </a:r>
            <a:endParaRPr lang="en-US" sz="3200" dirty="0">
              <a:solidFill>
                <a:schemeClr val="bg1"/>
              </a:solidFill>
              <a:latin typeface="Gotham Medium" charset="0"/>
              <a:ea typeface="Gotham Medium" charset="0"/>
              <a:cs typeface="Gotham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109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Pepperdata,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36D5F5-399E-DA4B-B2F8-5BD5CF6BC56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9324" y="1605795"/>
            <a:ext cx="10933353" cy="2214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Light"/>
                <a:cs typeface="Gotham Light"/>
              </a:rPr>
              <a:t>Build a model that labels jobs on any cluster into meaningful groups that are structurally similar</a:t>
            </a:r>
            <a:endParaRPr lang="en-US" sz="4200" dirty="0">
              <a:solidFill>
                <a:schemeClr val="tx1">
                  <a:lumMod val="65000"/>
                  <a:lumOff val="35000"/>
                </a:schemeClr>
              </a:solidFill>
              <a:latin typeface="Gotham Light"/>
              <a:cs typeface="Gotham Light"/>
            </a:endParaRPr>
          </a:p>
        </p:txBody>
      </p:sp>
    </p:spTree>
    <p:extLst>
      <p:ext uri="{BB962C8B-B14F-4D97-AF65-F5344CB8AC3E}">
        <p14:creationId xmlns:p14="http://schemas.microsoft.com/office/powerpoint/2010/main" val="104944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Jobs that have similar time series for</a:t>
            </a:r>
          </a:p>
          <a:p>
            <a:pPr lvl="1"/>
            <a:r>
              <a:rPr lang="en-US" sz="3200" dirty="0" smtClean="0"/>
              <a:t>CPU </a:t>
            </a:r>
          </a:p>
          <a:p>
            <a:pPr lvl="1"/>
            <a:r>
              <a:rPr lang="en-US" sz="3200" dirty="0" smtClean="0"/>
              <a:t>Memory </a:t>
            </a:r>
          </a:p>
          <a:p>
            <a:pPr lvl="1"/>
            <a:r>
              <a:rPr lang="en-US" sz="3200" dirty="0" smtClean="0"/>
              <a:t>Network</a:t>
            </a:r>
          </a:p>
          <a:p>
            <a:pPr lvl="1"/>
            <a:r>
              <a:rPr lang="en-US" sz="3200" dirty="0" smtClean="0"/>
              <a:t>HDFS reads</a:t>
            </a:r>
          </a:p>
          <a:p>
            <a:r>
              <a:rPr lang="en-US" sz="3600" dirty="0" smtClean="0"/>
              <a:t>Captures runtime characteristics and resource use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Structural Similarity?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Pepperdata,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36D5F5-399E-DA4B-B2F8-5BD5CF6BC56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946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Structural Similarity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© Pepperdata,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36D5F5-399E-DA4B-B2F8-5BD5CF6BC56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Shape 8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61530" y="1694131"/>
            <a:ext cx="2567624" cy="3971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8480" y="1694135"/>
            <a:ext cx="2567624" cy="3971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7006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34071</TotalTime>
  <Words>1107</Words>
  <Application>Microsoft Macintosh PowerPoint</Application>
  <PresentationFormat>Custom</PresentationFormat>
  <Paragraphs>329</Paragraphs>
  <Slides>35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Classifying Job Execution Using Deep Learning</vt:lpstr>
      <vt:lpstr>Overview</vt:lpstr>
      <vt:lpstr>Background and Motivation</vt:lpstr>
      <vt:lpstr>PowerPoint Presentation</vt:lpstr>
      <vt:lpstr>Pepperdata Telemetry Data Scale</vt:lpstr>
      <vt:lpstr>Our Big Data About Production Big Data</vt:lpstr>
      <vt:lpstr>Problem</vt:lpstr>
      <vt:lpstr>What is Structural Similarity?</vt:lpstr>
      <vt:lpstr>Example of Structural Similarity</vt:lpstr>
      <vt:lpstr>Why?</vt:lpstr>
      <vt:lpstr>Our Approach</vt:lpstr>
      <vt:lpstr>Multivariate Time Series</vt:lpstr>
      <vt:lpstr>Previous Approaches</vt:lpstr>
      <vt:lpstr>Time Series and Images</vt:lpstr>
      <vt:lpstr>Gramian Angular Fields</vt:lpstr>
      <vt:lpstr>Example GADF Image</vt:lpstr>
      <vt:lpstr>Our “Off the Shelf” Approach (PD)</vt:lpstr>
      <vt:lpstr>Our “Off the shelf” Approach (PD)</vt:lpstr>
      <vt:lpstr>Training Time Comparison</vt:lpstr>
      <vt:lpstr>5-Fold Cross Validation Error</vt:lpstr>
      <vt:lpstr>10-Fold Cross Validation Error</vt:lpstr>
      <vt:lpstr>PD Data</vt:lpstr>
      <vt:lpstr>Accuracy per Label on PD Dataset G</vt:lpstr>
      <vt:lpstr>Accuracy per Label on PD Dataset R</vt:lpstr>
      <vt:lpstr>Generalizing Across Clusters</vt:lpstr>
      <vt:lpstr>Problem</vt:lpstr>
      <vt:lpstr>Merging Algorithm</vt:lpstr>
      <vt:lpstr>Example</vt:lpstr>
      <vt:lpstr>Model Performance on Merged PD Datasets</vt:lpstr>
      <vt:lpstr>Structures within a cluster </vt:lpstr>
      <vt:lpstr>Structures within a cluster</vt:lpstr>
      <vt:lpstr>Structures between clusters</vt:lpstr>
      <vt:lpstr>Results</vt:lpstr>
      <vt:lpstr>Next Steps</vt:lpstr>
      <vt:lpstr>Thank You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Pepperdata</dc:title>
  <dc:creator>Chad and Heidi</dc:creator>
  <cp:lastModifiedBy>Sophia DeMartini</cp:lastModifiedBy>
  <cp:revision>646</cp:revision>
  <cp:lastPrinted>2017-05-17T21:18:54Z</cp:lastPrinted>
  <dcterms:created xsi:type="dcterms:W3CDTF">2016-08-28T07:31:30Z</dcterms:created>
  <dcterms:modified xsi:type="dcterms:W3CDTF">2018-03-12T21:04:11Z</dcterms:modified>
</cp:coreProperties>
</file>